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
  </p:notesMasterIdLst>
  <p:sldIdLst>
    <p:sldId id="256" r:id="rId2"/>
  </p:sldIdLst>
  <p:sldSz cx="32918400" cy="43891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Barzee" initials="2" lastIdx="6" clrIdx="0">
    <p:extLst>
      <p:ext uri="{19B8F6BF-5375-455C-9EA6-DF929625EA0E}">
        <p15:presenceInfo xmlns:p15="http://schemas.microsoft.com/office/powerpoint/2012/main" userId="Tyler Barz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45"/>
  </p:normalViewPr>
  <p:slideViewPr>
    <p:cSldViewPr snapToGrid="0" snapToObjects="1">
      <p:cViewPr>
        <p:scale>
          <a:sx n="42" d="100"/>
          <a:sy n="42" d="100"/>
        </p:scale>
        <p:origin x="52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1pPr>
            <a:lvl2pPr marL="914400" marR="0" lvl="1"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2pPr>
            <a:lvl3pPr marL="1371600" marR="0" lvl="2"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3pPr>
            <a:lvl4pPr marL="1828800" marR="0" lvl="3"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4pPr>
            <a:lvl5pPr marL="2286000" marR="0" lvl="4"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5pPr>
            <a:lvl6pPr marL="2743200" marR="0" lvl="5"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6pPr>
            <a:lvl7pPr marL="3200400" marR="0" lvl="6"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7pPr>
            <a:lvl8pPr marL="3657600" marR="0" lvl="7"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8pPr>
            <a:lvl9pPr marL="4114800" marR="0" lvl="8" indent="-228600" algn="l" rtl="0">
              <a:spcBef>
                <a:spcPts val="400"/>
              </a:spcBef>
              <a:spcAft>
                <a:spcPts val="0"/>
              </a:spcAft>
              <a:buSzPts val="1400"/>
              <a:buNone/>
              <a:defRPr sz="1200" b="0" i="0" u="none" strike="noStrike" cap="none">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 name="Shape 6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0" type="tx">
  <p:cSld name="TITLE_AND_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645920" y="1758315"/>
            <a:ext cx="29626562" cy="7315201"/>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11" name="Shape 11"/>
          <p:cNvSpPr txBox="1">
            <a:spLocks noGrp="1"/>
          </p:cNvSpPr>
          <p:nvPr>
            <p:ph type="body" idx="1"/>
          </p:nvPr>
        </p:nvSpPr>
        <p:spPr>
          <a:xfrm>
            <a:off x="1645921" y="9824085"/>
            <a:ext cx="14544677" cy="4095752"/>
          </a:xfrm>
          <a:prstGeom prst="rect">
            <a:avLst/>
          </a:prstGeom>
          <a:noFill/>
          <a:ln>
            <a:noFill/>
          </a:ln>
        </p:spPr>
        <p:txBody>
          <a:bodyPr spcFirstLastPara="1" wrap="square" lIns="156750" tIns="156750" rIns="156750" bIns="156750" anchor="b" anchorCtr="0"/>
          <a:lstStyle>
            <a:lvl1pPr marL="457200" marR="0" lvl="0"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12" name="Shape 12"/>
          <p:cNvSpPr txBox="1">
            <a:spLocks noGrp="1"/>
          </p:cNvSpPr>
          <p:nvPr>
            <p:ph type="body" idx="2"/>
          </p:nvPr>
        </p:nvSpPr>
        <p:spPr>
          <a:xfrm>
            <a:off x="16722091" y="9824085"/>
            <a:ext cx="14550392" cy="4095752"/>
          </a:xfrm>
          <a:prstGeom prst="rect">
            <a:avLst/>
          </a:prstGeom>
          <a:noFill/>
          <a:ln>
            <a:noFill/>
          </a:ln>
        </p:spPr>
        <p:txBody>
          <a:bodyPr spcFirstLastPara="1" wrap="square" lIns="156750" tIns="156750" rIns="156750" bIns="156750" anchor="b" anchorCtr="0"/>
          <a:lstStyle>
            <a:lvl1pPr marL="457200" marR="0" lvl="0"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L="914400" marR="0" lvl="1"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L="1371600" marR="0" lvl="2"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L="1828800" marR="0" lvl="3"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L="2286000" marR="0" lvl="4"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452236" y="30723838"/>
            <a:ext cx="19751040" cy="3627121"/>
          </a:xfrm>
          <a:prstGeom prst="rect">
            <a:avLst/>
          </a:prstGeom>
          <a:noFill/>
          <a:ln>
            <a:noFill/>
          </a:ln>
        </p:spPr>
        <p:txBody>
          <a:bodyPr spcFirstLastPara="1" wrap="square" lIns="156750" tIns="156750" rIns="156750" bIns="156750" anchor="b" anchorCtr="0"/>
          <a:lstStyle>
            <a:lvl1pPr marR="0" lvl="0" algn="l" rtl="0">
              <a:lnSpc>
                <a:spcPct val="100000"/>
              </a:lnSpc>
              <a:spcBef>
                <a:spcPts val="0"/>
              </a:spcBef>
              <a:spcAft>
                <a:spcPts val="0"/>
              </a:spcAft>
              <a:buClr>
                <a:srgbClr val="000000"/>
              </a:buClr>
              <a:buSzPts val="2000"/>
              <a:buFont typeface="Times New Roman"/>
              <a:buNone/>
              <a:defRPr sz="2000" b="1"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47" name="Shape 47"/>
          <p:cNvSpPr>
            <a:spLocks noGrp="1"/>
          </p:cNvSpPr>
          <p:nvPr>
            <p:ph type="pic" idx="2"/>
          </p:nvPr>
        </p:nvSpPr>
        <p:spPr>
          <a:xfrm>
            <a:off x="6452236" y="3922395"/>
            <a:ext cx="19751040" cy="26334723"/>
          </a:xfrm>
          <a:prstGeom prst="rect">
            <a:avLst/>
          </a:prstGeom>
          <a:noFill/>
          <a:ln>
            <a:noFill/>
          </a:ln>
        </p:spPr>
        <p:txBody>
          <a:bodyPr spcFirstLastPara="1" wrap="square" lIns="91425" tIns="45700" rIns="91425" bIns="45700" anchor="t" anchorCtr="0"/>
          <a:lstStyle>
            <a:lvl1pPr marR="0" lvl="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48" name="Shape 48"/>
          <p:cNvSpPr txBox="1">
            <a:spLocks noGrp="1"/>
          </p:cNvSpPr>
          <p:nvPr>
            <p:ph type="body" idx="1"/>
          </p:nvPr>
        </p:nvSpPr>
        <p:spPr>
          <a:xfrm>
            <a:off x="6452236" y="34350959"/>
            <a:ext cx="19751040" cy="5151121"/>
          </a:xfrm>
          <a:prstGeom prst="rect">
            <a:avLst/>
          </a:prstGeom>
          <a:noFill/>
          <a:ln>
            <a:noFill/>
          </a:ln>
        </p:spPr>
        <p:txBody>
          <a:bodyPr spcFirstLastPara="1" wrap="square" lIns="156750" tIns="156750" rIns="156750" bIns="156750" anchor="t" anchorCtr="0"/>
          <a:lstStyle>
            <a:lvl1pPr marL="457200" marR="0" lvl="0" indent="-228600" algn="l" rtl="0">
              <a:lnSpc>
                <a:spcPct val="100000"/>
              </a:lnSpc>
              <a:spcBef>
                <a:spcPts val="30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30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30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30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30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49" name="Shape 49"/>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2469356" y="3901016"/>
            <a:ext cx="27979689" cy="7315201"/>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52" name="Shape 52"/>
          <p:cNvSpPr txBox="1">
            <a:spLocks noGrp="1"/>
          </p:cNvSpPr>
          <p:nvPr>
            <p:ph type="body" idx="1"/>
          </p:nvPr>
        </p:nvSpPr>
        <p:spPr>
          <a:xfrm>
            <a:off x="2469356" y="12680952"/>
            <a:ext cx="27979689" cy="26333450"/>
          </a:xfrm>
          <a:prstGeom prst="rect">
            <a:avLst/>
          </a:prstGeom>
          <a:noFill/>
          <a:ln>
            <a:noFill/>
          </a:ln>
        </p:spPr>
        <p:txBody>
          <a:bodyPr spcFirstLastPara="1" wrap="square" lIns="156750" tIns="156750" rIns="156750" bIns="156750" anchor="t" anchorCtr="0"/>
          <a:lstStyle>
            <a:lvl1pPr marL="457200" marR="0" lvl="0"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L="914400" marR="0" lvl="1"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L="1371600" marR="0" lvl="2"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L="1828800" marR="0" lvl="3"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L="2286000" marR="0" lvl="4"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53" name="Shape 53"/>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3454359" y="3901440"/>
            <a:ext cx="6995161" cy="35112960"/>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56" name="Shape 56"/>
          <p:cNvSpPr txBox="1">
            <a:spLocks noGrp="1"/>
          </p:cNvSpPr>
          <p:nvPr>
            <p:ph type="body" idx="1"/>
          </p:nvPr>
        </p:nvSpPr>
        <p:spPr>
          <a:xfrm>
            <a:off x="2468879" y="3901440"/>
            <a:ext cx="20802601" cy="35112960"/>
          </a:xfrm>
          <a:prstGeom prst="rect">
            <a:avLst/>
          </a:prstGeom>
          <a:noFill/>
          <a:ln>
            <a:noFill/>
          </a:ln>
        </p:spPr>
        <p:txBody>
          <a:bodyPr spcFirstLastPara="1" wrap="square" lIns="156750" tIns="156750" rIns="156750" bIns="156750" anchor="t" anchorCtr="0"/>
          <a:lstStyle>
            <a:lvl1pPr marL="457200" marR="0" lvl="0"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L="914400" marR="0" lvl="1"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L="1371600" marR="0" lvl="2"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L="1828800" marR="0" lvl="3"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L="2286000" marR="0" lvl="4"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57" name="Shape 57"/>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468879" y="13634084"/>
            <a:ext cx="27980641" cy="9408796"/>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16" name="Shape 16"/>
          <p:cNvSpPr txBox="1">
            <a:spLocks noGrp="1"/>
          </p:cNvSpPr>
          <p:nvPr>
            <p:ph type="body" idx="1"/>
          </p:nvPr>
        </p:nvSpPr>
        <p:spPr>
          <a:xfrm>
            <a:off x="4937759" y="24871680"/>
            <a:ext cx="23042882" cy="11216641"/>
          </a:xfrm>
          <a:prstGeom prst="rect">
            <a:avLst/>
          </a:prstGeom>
          <a:noFill/>
          <a:ln>
            <a:noFill/>
          </a:ln>
        </p:spPr>
        <p:txBody>
          <a:bodyPr spcFirstLastPara="1" wrap="square" lIns="156750" tIns="156750" rIns="156750" bIns="156750" anchor="t" anchorCtr="0"/>
          <a:lstStyle>
            <a:lvl1pPr marL="457200" marR="0" lvl="0" indent="-228600" algn="ctr" rtl="0">
              <a:lnSpc>
                <a:spcPct val="100000"/>
              </a:lnSpc>
              <a:spcBef>
                <a:spcPts val="2600"/>
              </a:spcBef>
              <a:spcAft>
                <a:spcPts val="0"/>
              </a:spcAft>
              <a:buClr>
                <a:srgbClr val="000000"/>
              </a:buClr>
              <a:buSzPts val="11000"/>
              <a:buFont typeface="Times New Roman"/>
              <a:buNone/>
              <a:defRPr sz="11000" b="0" i="0" u="none" strike="noStrike" cap="none">
                <a:solidFill>
                  <a:srgbClr val="000000"/>
                </a:solidFill>
                <a:latin typeface="Times New Roman"/>
                <a:ea typeface="Times New Roman"/>
                <a:cs typeface="Times New Roman"/>
                <a:sym typeface="Times New Roman"/>
              </a:defRPr>
            </a:lvl1pPr>
            <a:lvl2pPr marL="914400" marR="0" lvl="1" indent="-228600" algn="ctr" rtl="0">
              <a:lnSpc>
                <a:spcPct val="100000"/>
              </a:lnSpc>
              <a:spcBef>
                <a:spcPts val="2600"/>
              </a:spcBef>
              <a:spcAft>
                <a:spcPts val="0"/>
              </a:spcAft>
              <a:buClr>
                <a:srgbClr val="000000"/>
              </a:buClr>
              <a:buSzPts val="11000"/>
              <a:buFont typeface="Times New Roman"/>
              <a:buNone/>
              <a:defRPr sz="11000" b="0" i="0" u="none" strike="noStrike" cap="none">
                <a:solidFill>
                  <a:srgbClr val="000000"/>
                </a:solidFill>
                <a:latin typeface="Times New Roman"/>
                <a:ea typeface="Times New Roman"/>
                <a:cs typeface="Times New Roman"/>
                <a:sym typeface="Times New Roman"/>
              </a:defRPr>
            </a:lvl2pPr>
            <a:lvl3pPr marL="1371600" marR="0" lvl="2" indent="-228600" algn="ctr" rtl="0">
              <a:lnSpc>
                <a:spcPct val="100000"/>
              </a:lnSpc>
              <a:spcBef>
                <a:spcPts val="2600"/>
              </a:spcBef>
              <a:spcAft>
                <a:spcPts val="0"/>
              </a:spcAft>
              <a:buClr>
                <a:srgbClr val="000000"/>
              </a:buClr>
              <a:buSzPts val="11000"/>
              <a:buFont typeface="Times New Roman"/>
              <a:buNone/>
              <a:defRPr sz="11000" b="0" i="0" u="none" strike="noStrike" cap="none">
                <a:solidFill>
                  <a:srgbClr val="000000"/>
                </a:solidFill>
                <a:latin typeface="Times New Roman"/>
                <a:ea typeface="Times New Roman"/>
                <a:cs typeface="Times New Roman"/>
                <a:sym typeface="Times New Roman"/>
              </a:defRPr>
            </a:lvl3pPr>
            <a:lvl4pPr marL="1828800" marR="0" lvl="3" indent="-228600" algn="ctr" rtl="0">
              <a:lnSpc>
                <a:spcPct val="100000"/>
              </a:lnSpc>
              <a:spcBef>
                <a:spcPts val="2600"/>
              </a:spcBef>
              <a:spcAft>
                <a:spcPts val="0"/>
              </a:spcAft>
              <a:buClr>
                <a:srgbClr val="000000"/>
              </a:buClr>
              <a:buSzPts val="11000"/>
              <a:buFont typeface="Times New Roman"/>
              <a:buNone/>
              <a:defRPr sz="11000" b="0" i="0" u="none" strike="noStrike" cap="none">
                <a:solidFill>
                  <a:srgbClr val="000000"/>
                </a:solidFill>
                <a:latin typeface="Times New Roman"/>
                <a:ea typeface="Times New Roman"/>
                <a:cs typeface="Times New Roman"/>
                <a:sym typeface="Times New Roman"/>
              </a:defRPr>
            </a:lvl4pPr>
            <a:lvl5pPr marL="2286000" marR="0" lvl="4" indent="-228600" algn="ctr" rtl="0">
              <a:lnSpc>
                <a:spcPct val="100000"/>
              </a:lnSpc>
              <a:spcBef>
                <a:spcPts val="2600"/>
              </a:spcBef>
              <a:spcAft>
                <a:spcPts val="0"/>
              </a:spcAft>
              <a:buClr>
                <a:srgbClr val="000000"/>
              </a:buClr>
              <a:buSzPts val="11000"/>
              <a:buFont typeface="Times New Roman"/>
              <a:buNone/>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17" name="Shape 17"/>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2469356" y="3901016"/>
            <a:ext cx="27979689" cy="7315201"/>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20" name="Shape 20"/>
          <p:cNvSpPr txBox="1">
            <a:spLocks noGrp="1"/>
          </p:cNvSpPr>
          <p:nvPr>
            <p:ph type="body" idx="1"/>
          </p:nvPr>
        </p:nvSpPr>
        <p:spPr>
          <a:xfrm>
            <a:off x="2469356" y="12680952"/>
            <a:ext cx="27979689" cy="26333450"/>
          </a:xfrm>
          <a:prstGeom prst="rect">
            <a:avLst/>
          </a:prstGeom>
          <a:noFill/>
          <a:ln>
            <a:noFill/>
          </a:ln>
        </p:spPr>
        <p:txBody>
          <a:bodyPr spcFirstLastPara="1" wrap="square" lIns="156750" tIns="156750" rIns="156750" bIns="156750" anchor="t" anchorCtr="0"/>
          <a:lstStyle>
            <a:lvl1pPr marL="457200" marR="0" lvl="0"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L="914400" marR="0" lvl="1"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L="1371600" marR="0" lvl="2"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L="1828800" marR="0" lvl="3"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L="2286000" marR="0" lvl="4"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21" name="Shape 21"/>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2600325" y="28203525"/>
            <a:ext cx="27980641" cy="8717281"/>
          </a:xfrm>
          <a:prstGeom prst="rect">
            <a:avLst/>
          </a:prstGeom>
          <a:noFill/>
          <a:ln>
            <a:noFill/>
          </a:ln>
        </p:spPr>
        <p:txBody>
          <a:bodyPr spcFirstLastPara="1" wrap="square" lIns="156750" tIns="156750" rIns="156750" bIns="156750" anchor="t" anchorCtr="0"/>
          <a:lstStyle>
            <a:lvl1pPr marR="0" lvl="0" algn="l" rtl="0">
              <a:lnSpc>
                <a:spcPct val="100000"/>
              </a:lnSpc>
              <a:spcBef>
                <a:spcPts val="0"/>
              </a:spcBef>
              <a:spcAft>
                <a:spcPts val="0"/>
              </a:spcAft>
              <a:buClr>
                <a:srgbClr val="000000"/>
              </a:buClr>
              <a:buSzPts val="4000"/>
              <a:buFont typeface="Times New Roman"/>
              <a:buNone/>
              <a:defRPr sz="4000" b="1"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24" name="Shape 24"/>
          <p:cNvSpPr txBox="1">
            <a:spLocks noGrp="1"/>
          </p:cNvSpPr>
          <p:nvPr>
            <p:ph type="body" idx="1"/>
          </p:nvPr>
        </p:nvSpPr>
        <p:spPr>
          <a:xfrm>
            <a:off x="2600325" y="18602325"/>
            <a:ext cx="27980641" cy="9601200"/>
          </a:xfrm>
          <a:prstGeom prst="rect">
            <a:avLst/>
          </a:prstGeom>
          <a:noFill/>
          <a:ln>
            <a:noFill/>
          </a:ln>
        </p:spPr>
        <p:txBody>
          <a:bodyPr spcFirstLastPara="1" wrap="square" lIns="156750" tIns="156750" rIns="156750" bIns="156750" anchor="b" anchorCtr="0"/>
          <a:lstStyle>
            <a:lvl1pPr marL="457200" marR="0" lvl="0" indent="-228600" algn="l" rtl="0">
              <a:lnSpc>
                <a:spcPct val="100000"/>
              </a:lnSpc>
              <a:spcBef>
                <a:spcPts val="4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4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4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4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4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25" name="Shape 25"/>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2469356" y="3901016"/>
            <a:ext cx="27979689" cy="7315201"/>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28" name="Shape 28"/>
          <p:cNvSpPr txBox="1">
            <a:spLocks noGrp="1"/>
          </p:cNvSpPr>
          <p:nvPr>
            <p:ph type="body" idx="1"/>
          </p:nvPr>
        </p:nvSpPr>
        <p:spPr>
          <a:xfrm>
            <a:off x="2468879" y="12681585"/>
            <a:ext cx="13898882" cy="26332815"/>
          </a:xfrm>
          <a:prstGeom prst="rect">
            <a:avLst/>
          </a:prstGeom>
          <a:noFill/>
          <a:ln>
            <a:noFill/>
          </a:ln>
        </p:spPr>
        <p:txBody>
          <a:bodyPr spcFirstLastPara="1" wrap="square" lIns="156750" tIns="156750" rIns="156750" bIns="156750" anchor="t" anchorCtr="0"/>
          <a:lstStyle>
            <a:lvl1pPr marL="457200" marR="0" lvl="0" indent="-406400" algn="l" rtl="0">
              <a:lnSpc>
                <a:spcPct val="100000"/>
              </a:lnSpc>
              <a:spcBef>
                <a:spcPts val="600"/>
              </a:spcBef>
              <a:spcAft>
                <a:spcPts val="0"/>
              </a:spcAft>
              <a:buClr>
                <a:srgbClr val="000000"/>
              </a:buClr>
              <a:buSzPts val="2800"/>
              <a:buFont typeface="Times New Roman"/>
              <a:buChar char="•"/>
              <a:defRPr sz="2800" b="0" i="0" u="none" strike="noStrike" cap="none">
                <a:solidFill>
                  <a:srgbClr val="000000"/>
                </a:solidFill>
                <a:latin typeface="Times New Roman"/>
                <a:ea typeface="Times New Roman"/>
                <a:cs typeface="Times New Roman"/>
                <a:sym typeface="Times New Roman"/>
              </a:defRPr>
            </a:lvl1pPr>
            <a:lvl2pPr marL="914400" marR="0" lvl="1" indent="-406400" algn="l" rtl="0">
              <a:lnSpc>
                <a:spcPct val="100000"/>
              </a:lnSpc>
              <a:spcBef>
                <a:spcPts val="600"/>
              </a:spcBef>
              <a:spcAft>
                <a:spcPts val="0"/>
              </a:spcAft>
              <a:buClr>
                <a:srgbClr val="000000"/>
              </a:buClr>
              <a:buSzPts val="2800"/>
              <a:buFont typeface="Times New Roman"/>
              <a:buChar char="–"/>
              <a:defRPr sz="2800" b="0" i="0" u="none" strike="noStrike" cap="none">
                <a:solidFill>
                  <a:srgbClr val="000000"/>
                </a:solidFill>
                <a:latin typeface="Times New Roman"/>
                <a:ea typeface="Times New Roman"/>
                <a:cs typeface="Times New Roman"/>
                <a:sym typeface="Times New Roman"/>
              </a:defRPr>
            </a:lvl2pPr>
            <a:lvl3pPr marL="1371600" marR="0" lvl="2" indent="-406400" algn="l" rtl="0">
              <a:lnSpc>
                <a:spcPct val="100000"/>
              </a:lnSpc>
              <a:spcBef>
                <a:spcPts val="600"/>
              </a:spcBef>
              <a:spcAft>
                <a:spcPts val="0"/>
              </a:spcAft>
              <a:buClr>
                <a:srgbClr val="000000"/>
              </a:buClr>
              <a:buSzPts val="2800"/>
              <a:buFont typeface="Times New Roman"/>
              <a:buChar char="•"/>
              <a:defRPr sz="2800" b="0" i="0" u="none" strike="noStrike" cap="none">
                <a:solidFill>
                  <a:srgbClr val="000000"/>
                </a:solidFill>
                <a:latin typeface="Times New Roman"/>
                <a:ea typeface="Times New Roman"/>
                <a:cs typeface="Times New Roman"/>
                <a:sym typeface="Times New Roman"/>
              </a:defRPr>
            </a:lvl3pPr>
            <a:lvl4pPr marL="1828800" marR="0" lvl="3" indent="-406400" algn="l" rtl="0">
              <a:lnSpc>
                <a:spcPct val="100000"/>
              </a:lnSpc>
              <a:spcBef>
                <a:spcPts val="600"/>
              </a:spcBef>
              <a:spcAft>
                <a:spcPts val="0"/>
              </a:spcAft>
              <a:buClr>
                <a:srgbClr val="000000"/>
              </a:buClr>
              <a:buSzPts val="2800"/>
              <a:buFont typeface="Times New Roman"/>
              <a:buChar char="–"/>
              <a:defRPr sz="2800" b="0" i="0" u="none" strike="noStrike" cap="none">
                <a:solidFill>
                  <a:srgbClr val="000000"/>
                </a:solidFill>
                <a:latin typeface="Times New Roman"/>
                <a:ea typeface="Times New Roman"/>
                <a:cs typeface="Times New Roman"/>
                <a:sym typeface="Times New Roman"/>
              </a:defRPr>
            </a:lvl4pPr>
            <a:lvl5pPr marL="2286000" marR="0" lvl="4" indent="-406400" algn="l" rtl="0">
              <a:lnSpc>
                <a:spcPct val="100000"/>
              </a:lnSpc>
              <a:spcBef>
                <a:spcPts val="600"/>
              </a:spcBef>
              <a:spcAft>
                <a:spcPts val="0"/>
              </a:spcAft>
              <a:buClr>
                <a:srgbClr val="000000"/>
              </a:buClr>
              <a:buSzPts val="2800"/>
              <a:buFont typeface="Times New Roman"/>
              <a:buChar char="»"/>
              <a:defRPr sz="28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29" name="Shape 29"/>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1645920" y="1758315"/>
            <a:ext cx="29626562" cy="7315201"/>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32" name="Shape 32"/>
          <p:cNvSpPr txBox="1">
            <a:spLocks noGrp="1"/>
          </p:cNvSpPr>
          <p:nvPr>
            <p:ph type="body" idx="1"/>
          </p:nvPr>
        </p:nvSpPr>
        <p:spPr>
          <a:xfrm>
            <a:off x="1645921" y="9824085"/>
            <a:ext cx="14544677" cy="4095752"/>
          </a:xfrm>
          <a:prstGeom prst="rect">
            <a:avLst/>
          </a:prstGeom>
          <a:noFill/>
          <a:ln>
            <a:noFill/>
          </a:ln>
        </p:spPr>
        <p:txBody>
          <a:bodyPr spcFirstLastPara="1" wrap="square" lIns="156750" tIns="156750" rIns="156750" bIns="156750" anchor="b" anchorCtr="0"/>
          <a:lstStyle>
            <a:lvl1pPr marL="457200" marR="0" lvl="0"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500"/>
              </a:spcBef>
              <a:spcAft>
                <a:spcPts val="0"/>
              </a:spcAft>
              <a:buClr>
                <a:srgbClr val="000000"/>
              </a:buClr>
              <a:buSzPts val="2400"/>
              <a:buFont typeface="Times New Roman"/>
              <a:buNone/>
              <a:defRPr sz="2400" b="1"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33" name="Shape 33"/>
          <p:cNvSpPr txBox="1">
            <a:spLocks noGrp="1"/>
          </p:cNvSpPr>
          <p:nvPr>
            <p:ph type="body" idx="2"/>
          </p:nvPr>
        </p:nvSpPr>
        <p:spPr>
          <a:xfrm>
            <a:off x="16722091" y="9824085"/>
            <a:ext cx="14550392" cy="4095752"/>
          </a:xfrm>
          <a:prstGeom prst="rect">
            <a:avLst/>
          </a:prstGeom>
          <a:noFill/>
          <a:ln>
            <a:noFill/>
          </a:ln>
        </p:spPr>
        <p:txBody>
          <a:bodyPr spcFirstLastPara="1" wrap="square" lIns="156750" tIns="156750" rIns="156750" bIns="156750" anchor="b" anchorCtr="0"/>
          <a:lstStyle>
            <a:lvl1pPr marL="457200" marR="0" lvl="0"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L="914400" marR="0" lvl="1"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L="1371600" marR="0" lvl="2"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L="1828800" marR="0" lvl="3"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L="2286000" marR="0" lvl="4"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34" name="Shape 34"/>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2469356" y="3901016"/>
            <a:ext cx="27979689" cy="7315201"/>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37" name="Shape 37"/>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8"/>
        <p:cNvGrpSpPr/>
        <p:nvPr/>
      </p:nvGrpSpPr>
      <p:grpSpPr>
        <a:xfrm>
          <a:off x="0" y="0"/>
          <a:ext cx="0" cy="0"/>
          <a:chOff x="0" y="0"/>
          <a:chExt cx="0" cy="0"/>
        </a:xfrm>
      </p:grpSpPr>
      <p:sp>
        <p:nvSpPr>
          <p:cNvPr id="39" name="Shape 39"/>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645920" y="1746885"/>
            <a:ext cx="10829926" cy="7437120"/>
          </a:xfrm>
          <a:prstGeom prst="rect">
            <a:avLst/>
          </a:prstGeom>
          <a:noFill/>
          <a:ln>
            <a:noFill/>
          </a:ln>
        </p:spPr>
        <p:txBody>
          <a:bodyPr spcFirstLastPara="1" wrap="square" lIns="156750" tIns="156750" rIns="156750" bIns="156750" anchor="b" anchorCtr="0"/>
          <a:lstStyle>
            <a:lvl1pPr marR="0" lvl="0" algn="l" rtl="0">
              <a:lnSpc>
                <a:spcPct val="100000"/>
              </a:lnSpc>
              <a:spcBef>
                <a:spcPts val="0"/>
              </a:spcBef>
              <a:spcAft>
                <a:spcPts val="0"/>
              </a:spcAft>
              <a:buClr>
                <a:srgbClr val="000000"/>
              </a:buClr>
              <a:buSzPts val="2000"/>
              <a:buFont typeface="Times New Roman"/>
              <a:buNone/>
              <a:defRPr sz="2000" b="1"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42" name="Shape 42"/>
          <p:cNvSpPr txBox="1">
            <a:spLocks noGrp="1"/>
          </p:cNvSpPr>
          <p:nvPr>
            <p:ph type="body" idx="1"/>
          </p:nvPr>
        </p:nvSpPr>
        <p:spPr>
          <a:xfrm>
            <a:off x="12870180" y="1746885"/>
            <a:ext cx="18402301" cy="37459923"/>
          </a:xfrm>
          <a:prstGeom prst="rect">
            <a:avLst/>
          </a:prstGeom>
          <a:noFill/>
          <a:ln>
            <a:noFill/>
          </a:ln>
        </p:spPr>
        <p:txBody>
          <a:bodyPr spcFirstLastPara="1" wrap="square" lIns="156750" tIns="156750" rIns="156750" bIns="156750" anchor="t" anchorCtr="0"/>
          <a:lstStyle>
            <a:lvl1pPr marL="457200" marR="0" lvl="0" indent="-431800" algn="l" rtl="0">
              <a:lnSpc>
                <a:spcPct val="100000"/>
              </a:lnSpc>
              <a:spcBef>
                <a:spcPts val="700"/>
              </a:spcBef>
              <a:spcAft>
                <a:spcPts val="0"/>
              </a:spcAft>
              <a:buClr>
                <a:srgbClr val="000000"/>
              </a:buClr>
              <a:buSzPts val="3200"/>
              <a:buFont typeface="Times New Roman"/>
              <a:buChar char="•"/>
              <a:defRPr sz="3200" b="0" i="0" u="none" strike="noStrike" cap="none">
                <a:solidFill>
                  <a:srgbClr val="000000"/>
                </a:solidFill>
                <a:latin typeface="Times New Roman"/>
                <a:ea typeface="Times New Roman"/>
                <a:cs typeface="Times New Roman"/>
                <a:sym typeface="Times New Roman"/>
              </a:defRPr>
            </a:lvl1pPr>
            <a:lvl2pPr marL="914400" marR="0" lvl="1" indent="-431800" algn="l" rtl="0">
              <a:lnSpc>
                <a:spcPct val="100000"/>
              </a:lnSpc>
              <a:spcBef>
                <a:spcPts val="700"/>
              </a:spcBef>
              <a:spcAft>
                <a:spcPts val="0"/>
              </a:spcAft>
              <a:buClr>
                <a:srgbClr val="000000"/>
              </a:buClr>
              <a:buSzPts val="3200"/>
              <a:buFont typeface="Times New Roman"/>
              <a:buChar char="–"/>
              <a:defRPr sz="3200" b="0" i="0" u="none" strike="noStrike" cap="none">
                <a:solidFill>
                  <a:srgbClr val="000000"/>
                </a:solidFill>
                <a:latin typeface="Times New Roman"/>
                <a:ea typeface="Times New Roman"/>
                <a:cs typeface="Times New Roman"/>
                <a:sym typeface="Times New Roman"/>
              </a:defRPr>
            </a:lvl2pPr>
            <a:lvl3pPr marL="1371600" marR="0" lvl="2" indent="-431800" algn="l" rtl="0">
              <a:lnSpc>
                <a:spcPct val="100000"/>
              </a:lnSpc>
              <a:spcBef>
                <a:spcPts val="700"/>
              </a:spcBef>
              <a:spcAft>
                <a:spcPts val="0"/>
              </a:spcAft>
              <a:buClr>
                <a:srgbClr val="000000"/>
              </a:buClr>
              <a:buSzPts val="3200"/>
              <a:buFont typeface="Times New Roman"/>
              <a:buChar char="•"/>
              <a:defRPr sz="3200" b="0" i="0" u="none" strike="noStrike" cap="none">
                <a:solidFill>
                  <a:srgbClr val="000000"/>
                </a:solidFill>
                <a:latin typeface="Times New Roman"/>
                <a:ea typeface="Times New Roman"/>
                <a:cs typeface="Times New Roman"/>
                <a:sym typeface="Times New Roman"/>
              </a:defRPr>
            </a:lvl3pPr>
            <a:lvl4pPr marL="1828800" marR="0" lvl="3" indent="-431800" algn="l" rtl="0">
              <a:lnSpc>
                <a:spcPct val="100000"/>
              </a:lnSpc>
              <a:spcBef>
                <a:spcPts val="700"/>
              </a:spcBef>
              <a:spcAft>
                <a:spcPts val="0"/>
              </a:spcAft>
              <a:buClr>
                <a:srgbClr val="000000"/>
              </a:buClr>
              <a:buSzPts val="3200"/>
              <a:buFont typeface="Times New Roman"/>
              <a:buChar char="–"/>
              <a:defRPr sz="3200" b="0" i="0" u="none" strike="noStrike" cap="none">
                <a:solidFill>
                  <a:srgbClr val="000000"/>
                </a:solidFill>
                <a:latin typeface="Times New Roman"/>
                <a:ea typeface="Times New Roman"/>
                <a:cs typeface="Times New Roman"/>
                <a:sym typeface="Times New Roman"/>
              </a:defRPr>
            </a:lvl4pPr>
            <a:lvl5pPr marL="2286000" marR="0" lvl="4" indent="-431800" algn="l" rtl="0">
              <a:lnSpc>
                <a:spcPct val="100000"/>
              </a:lnSpc>
              <a:spcBef>
                <a:spcPts val="700"/>
              </a:spcBef>
              <a:spcAft>
                <a:spcPts val="0"/>
              </a:spcAft>
              <a:buClr>
                <a:srgbClr val="000000"/>
              </a:buClr>
              <a:buSzPts val="3200"/>
              <a:buFont typeface="Times New Roman"/>
              <a:buChar char="»"/>
              <a:defRPr sz="32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43" name="Shape 43"/>
          <p:cNvSpPr txBox="1">
            <a:spLocks noGrp="1"/>
          </p:cNvSpPr>
          <p:nvPr>
            <p:ph type="body" idx="2"/>
          </p:nvPr>
        </p:nvSpPr>
        <p:spPr>
          <a:xfrm>
            <a:off x="1645920" y="9184005"/>
            <a:ext cx="10829927" cy="30022802"/>
          </a:xfrm>
          <a:prstGeom prst="rect">
            <a:avLst/>
          </a:prstGeom>
          <a:noFill/>
          <a:ln>
            <a:noFill/>
          </a:ln>
        </p:spPr>
        <p:txBody>
          <a:bodyPr spcFirstLastPara="1" wrap="square" lIns="156750" tIns="156750" rIns="156750" bIns="156750" anchor="t" anchorCtr="0"/>
          <a:lstStyle>
            <a:lvl1pPr marL="457200" marR="0" lvl="0"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L="914400" marR="0" lvl="1"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L="1371600" marR="0" lvl="2"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L="1828800" marR="0" lvl="3"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L="2286000" marR="0" lvl="4"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44" name="Shape 44"/>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69356" y="3901016"/>
            <a:ext cx="27979689" cy="7315201"/>
          </a:xfrm>
          <a:prstGeom prst="rect">
            <a:avLst/>
          </a:prstGeom>
          <a:noFill/>
          <a:ln>
            <a:noFill/>
          </a:ln>
        </p:spPr>
        <p:txBody>
          <a:bodyPr spcFirstLastPara="1" wrap="square" lIns="156750" tIns="156750" rIns="156750" bIns="156750" anchor="ctr" anchorCtr="0"/>
          <a:lstStyle>
            <a:lvl1pPr marR="0" lvl="0"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5100"/>
              <a:buFont typeface="Times New Roman"/>
              <a:buNone/>
              <a:defRPr sz="15100" b="0" i="0" u="none" strike="noStrike" cap="none">
                <a:solidFill>
                  <a:srgbClr val="000000"/>
                </a:solidFill>
                <a:latin typeface="Times New Roman"/>
                <a:ea typeface="Times New Roman"/>
                <a:cs typeface="Times New Roman"/>
                <a:sym typeface="Times New Roman"/>
              </a:defRPr>
            </a:lvl9pPr>
          </a:lstStyle>
          <a:p>
            <a:endParaRPr/>
          </a:p>
        </p:txBody>
      </p:sp>
      <p:sp>
        <p:nvSpPr>
          <p:cNvPr id="7" name="Shape 7"/>
          <p:cNvSpPr txBox="1">
            <a:spLocks noGrp="1"/>
          </p:cNvSpPr>
          <p:nvPr>
            <p:ph type="body" idx="1"/>
          </p:nvPr>
        </p:nvSpPr>
        <p:spPr>
          <a:xfrm>
            <a:off x="2469356" y="12680952"/>
            <a:ext cx="27979689" cy="26333450"/>
          </a:xfrm>
          <a:prstGeom prst="rect">
            <a:avLst/>
          </a:prstGeom>
          <a:noFill/>
          <a:ln>
            <a:noFill/>
          </a:ln>
        </p:spPr>
        <p:txBody>
          <a:bodyPr spcFirstLastPara="1" wrap="square" lIns="156750" tIns="156750" rIns="156750" bIns="156750" anchor="t" anchorCtr="0"/>
          <a:lstStyle>
            <a:lvl1pPr marL="457200" marR="0" lvl="0"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1pPr>
            <a:lvl2pPr marL="914400" marR="0" lvl="1"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2pPr>
            <a:lvl3pPr marL="1371600" marR="0" lvl="2"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3pPr>
            <a:lvl4pPr marL="1828800" marR="0" lvl="3"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4pPr>
            <a:lvl5pPr marL="2286000" marR="0" lvl="4"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5pPr>
            <a:lvl6pPr marL="2743200" marR="0" lvl="5"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6pPr>
            <a:lvl7pPr marL="3200400" marR="0" lvl="6"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7pPr>
            <a:lvl8pPr marL="3657600" marR="0" lvl="7"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8pPr>
            <a:lvl9pPr marL="4114800" marR="0" lvl="8" indent="-927100" algn="l" rtl="0">
              <a:lnSpc>
                <a:spcPct val="100000"/>
              </a:lnSpc>
              <a:spcBef>
                <a:spcPts val="2600"/>
              </a:spcBef>
              <a:spcAft>
                <a:spcPts val="0"/>
              </a:spcAft>
              <a:buClr>
                <a:srgbClr val="000000"/>
              </a:buClr>
              <a:buSzPts val="11000"/>
              <a:buFont typeface="Times New Roman"/>
              <a:buChar char="»"/>
              <a:defRPr sz="11000" b="0" i="0" u="none" strike="noStrike" cap="none">
                <a:solidFill>
                  <a:srgbClr val="000000"/>
                </a:solidFill>
                <a:latin typeface="Times New Roman"/>
                <a:ea typeface="Times New Roman"/>
                <a:cs typeface="Times New Roman"/>
                <a:sym typeface="Times New Roman"/>
              </a:defRPr>
            </a:lvl9pPr>
          </a:lstStyle>
          <a:p>
            <a:endParaRPr/>
          </a:p>
        </p:txBody>
      </p:sp>
      <p:sp>
        <p:nvSpPr>
          <p:cNvPr id="8" name="Shape 8"/>
          <p:cNvSpPr txBox="1">
            <a:spLocks noGrp="1"/>
          </p:cNvSpPr>
          <p:nvPr>
            <p:ph type="sldNum" idx="12"/>
          </p:nvPr>
        </p:nvSpPr>
        <p:spPr>
          <a:xfrm>
            <a:off x="29513241" y="39990184"/>
            <a:ext cx="935803" cy="986107"/>
          </a:xfrm>
          <a:prstGeom prst="rect">
            <a:avLst/>
          </a:prstGeom>
          <a:noFill/>
          <a:ln>
            <a:noFill/>
          </a:ln>
        </p:spPr>
        <p:txBody>
          <a:bodyPr spcFirstLastPara="1" wrap="square" lIns="156750" tIns="156750" rIns="156750" bIns="156750" anchor="t" anchorCtr="0">
            <a:noAutofit/>
          </a:bodyPr>
          <a:lstStyle>
            <a:lvl1pPr marL="0" marR="0" lvl="0"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4800"/>
              <a:buFont typeface="Times New Roman"/>
              <a:buNone/>
              <a:defRPr sz="4800" b="0" i="0" u="none" strike="noStrike" cap="none">
                <a:solidFill>
                  <a:srgbClr val="000000"/>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png"/><Relationship Id="rId21" Type="http://schemas.openxmlformats.org/officeDocument/2006/relationships/image" Target="../media/image19.jp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JPG"/><Relationship Id="rId5" Type="http://schemas.openxmlformats.org/officeDocument/2006/relationships/image" Target="../media/image3.png"/><Relationship Id="rId15" Type="http://schemas.openxmlformats.org/officeDocument/2006/relationships/image" Target="../media/image13.jp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p:nvPr/>
        </p:nvSpPr>
        <p:spPr>
          <a:xfrm>
            <a:off x="1002057" y="15390269"/>
            <a:ext cx="9894346" cy="30008214"/>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CNI fellows collaborated with various on- and off-campus organizations to share our message while aligning our mission with others’. Special effort was devoted to making sure the projects were universal and fostered partnership between fellows instead of focusing on individual projects.</a:t>
            </a:r>
            <a:endParaRPr dirty="0"/>
          </a:p>
          <a:p>
            <a:pPr marL="0" marR="0" lvl="0" indent="0" algn="l" rtl="0">
              <a:lnSpc>
                <a:spcPct val="100000"/>
              </a:lnSpc>
              <a:spcBef>
                <a:spcPts val="0"/>
              </a:spcBef>
              <a:spcAft>
                <a:spcPts val="0"/>
              </a:spcAft>
              <a:buClr>
                <a:srgbClr val="000000"/>
              </a:buClr>
              <a:buSzPts val="2400"/>
              <a:buFont typeface="Times New Roman"/>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r>
              <a:rPr lang="en-US" sz="3600" b="1" i="0" u="none" strike="noStrike" cap="none" dirty="0">
                <a:solidFill>
                  <a:schemeClr val="dk1"/>
                </a:solidFill>
                <a:latin typeface="Calibri"/>
                <a:ea typeface="Calibri"/>
                <a:cs typeface="Calibri"/>
                <a:sym typeface="Calibri"/>
              </a:rPr>
              <a:t>Organizations:</a:t>
            </a:r>
            <a:endParaRPr sz="3600" b="1" i="0" u="none" strike="noStrike" cap="none" dirty="0">
              <a:solidFill>
                <a:schemeClr val="dk1"/>
              </a:solidFill>
              <a:latin typeface="Calibri"/>
              <a:ea typeface="Calibri"/>
              <a:cs typeface="Calibri"/>
              <a:sym typeface="Calibri"/>
            </a:endParaRPr>
          </a:p>
          <a:p>
            <a:pPr marL="742950" marR="0" lvl="0" indent="-7429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Graduate Student Association</a:t>
            </a:r>
            <a:endParaRPr dirty="0"/>
          </a:p>
          <a:p>
            <a:pPr marL="742950" marR="0" lvl="0" indent="-7429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Net Impact</a:t>
            </a:r>
            <a:endParaRPr dirty="0"/>
          </a:p>
          <a:p>
            <a:pPr marL="742950" marR="0" lvl="0" indent="-7429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Students for One Health</a:t>
            </a:r>
            <a:endParaRPr dirty="0"/>
          </a:p>
          <a:p>
            <a:pPr marL="742950" marR="0" lvl="0" indent="-7429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FARM (Food Animal Reproduction and Medicine Club)</a:t>
            </a:r>
            <a:endParaRPr dirty="0"/>
          </a:p>
          <a:p>
            <a:pPr marL="742950" marR="0" lvl="0" indent="-7429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Energy Graduate Group</a:t>
            </a:r>
            <a:endParaRPr dirty="0"/>
          </a:p>
          <a:p>
            <a:pPr marL="742950" marR="0" lvl="0" indent="-7429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Undergraduate Research Conference</a:t>
            </a:r>
            <a:endParaRPr lang="en-US" dirty="0"/>
          </a:p>
          <a:p>
            <a:pPr marL="742950" marR="0" lvl="0" indent="-7429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UCD Coffee House (</a:t>
            </a:r>
            <a:r>
              <a:rPr lang="en-US" sz="3600" b="0" i="0" u="none" strike="noStrike" cap="none" dirty="0" err="1">
                <a:solidFill>
                  <a:schemeClr val="dk1"/>
                </a:solidFill>
                <a:latin typeface="Calibri"/>
                <a:ea typeface="Calibri"/>
                <a:cs typeface="Calibri"/>
                <a:sym typeface="Calibri"/>
              </a:rPr>
              <a:t>CoHo</a:t>
            </a:r>
            <a:r>
              <a:rPr lang="en-US" sz="3600" b="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Times New Roman"/>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r>
              <a:rPr lang="en-US" sz="3600" b="1" i="0" u="none" strike="noStrike" cap="none" dirty="0">
                <a:solidFill>
                  <a:schemeClr val="dk1"/>
                </a:solidFill>
                <a:latin typeface="Calibri"/>
                <a:ea typeface="Calibri"/>
                <a:cs typeface="Calibri"/>
                <a:sym typeface="Calibri"/>
              </a:rPr>
              <a:t>One Health Symposium</a:t>
            </a:r>
            <a:endParaRPr dirty="0"/>
          </a:p>
          <a:p>
            <a:pPr marL="0" marR="0" lvl="0" indent="0" algn="l" rtl="0">
              <a:lnSpc>
                <a:spcPct val="100000"/>
              </a:lnSpc>
              <a:spcBef>
                <a:spcPts val="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	This Symposium is an annual meeting held in collaboration between the Veterinary and Human Medical Schools at UC Davis. CNI Fellows joined the One Health Symposium Planning Committee to </a:t>
            </a:r>
            <a:r>
              <a:rPr lang="en-US" sz="3600" dirty="0">
                <a:solidFill>
                  <a:schemeClr val="dk1"/>
                </a:solidFill>
                <a:latin typeface="Calibri"/>
                <a:ea typeface="Calibri"/>
                <a:cs typeface="Calibri"/>
                <a:sym typeface="Calibri"/>
              </a:rPr>
              <a:t>create a sustainability panel that explored the environmental implications of health sciences and professions. CNI Fellow Tyler Barzee served as Moderator.</a:t>
            </a:r>
            <a:endParaRPr dirty="0"/>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Times New Roman"/>
              <a:buNone/>
            </a:pPr>
            <a:endParaRPr sz="2400" b="0" i="0" u="none" strike="noStrike" cap="none" dirty="0">
              <a:solidFill>
                <a:schemeClr val="dk1"/>
              </a:solidFill>
              <a:latin typeface="Calibri"/>
              <a:ea typeface="Calibri"/>
              <a:cs typeface="Calibri"/>
              <a:sym typeface="Calibri"/>
            </a:endParaRPr>
          </a:p>
        </p:txBody>
      </p:sp>
      <p:sp>
        <p:nvSpPr>
          <p:cNvPr id="63" name="Shape 63"/>
          <p:cNvSpPr/>
          <p:nvPr/>
        </p:nvSpPr>
        <p:spPr>
          <a:xfrm>
            <a:off x="21368780" y="7478955"/>
            <a:ext cx="10449954" cy="29454217"/>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CNI fellows reached diverse student populations by tabling, lecturing, researching, and creating spaces for open conversation about our campus’s efforts to tackle climate change.</a:t>
            </a:r>
          </a:p>
          <a:p>
            <a:pPr marL="0" marR="0" lvl="0" indent="0" algn="l" rtl="0">
              <a:lnSpc>
                <a:spcPct val="100000"/>
              </a:lnSpc>
              <a:spcBef>
                <a:spcPts val="0"/>
              </a:spcBef>
              <a:spcAft>
                <a:spcPts val="0"/>
              </a:spcAft>
              <a:buClr>
                <a:schemeClr val="dk1"/>
              </a:buClr>
              <a:buSzPts val="3600"/>
              <a:buFont typeface="Calibri"/>
              <a:buNone/>
            </a:pPr>
            <a:endParaRPr lang="en-US" sz="3600"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endParaRPr lang="en-US" sz="3600"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endParaRPr lang="en-US" sz="3600"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endParaRPr lang="en-US" sz="3600"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endParaRPr dirty="0"/>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dirty="0">
                <a:solidFill>
                  <a:schemeClr val="dk1"/>
                </a:solidFill>
                <a:latin typeface="Calibri"/>
                <a:ea typeface="Calibri"/>
                <a:cs typeface="Calibri"/>
                <a:sym typeface="Calibri"/>
              </a:rPr>
              <a:t>Cool Campus Challenge</a:t>
            </a:r>
          </a:p>
          <a:p>
            <a:pPr marL="0" marR="0" lvl="0" indent="0" algn="l" rtl="0">
              <a:lnSpc>
                <a:spcPct val="100000"/>
              </a:lnSpc>
              <a:spcBef>
                <a:spcPts val="0"/>
              </a:spcBef>
              <a:spcAft>
                <a:spcPts val="0"/>
              </a:spcAft>
              <a:buClr>
                <a:srgbClr val="000000"/>
              </a:buClr>
              <a:buSzPts val="3600"/>
              <a:buFont typeface="Times New Roman"/>
              <a:buNone/>
            </a:pPr>
            <a:r>
              <a:rPr lang="en-US" sz="3600" dirty="0">
                <a:solidFill>
                  <a:schemeClr val="dk1"/>
                </a:solidFill>
                <a:latin typeface="Calibri"/>
                <a:ea typeface="Calibri"/>
                <a:cs typeface="Calibri"/>
                <a:sym typeface="Calibri"/>
              </a:rPr>
              <a:t>CNI Fellows engaged in numerous activities to encourage student participation in the Cool Campus Challenge through the month of April. UC Davis finished among the top six campuses.</a:t>
            </a: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endParaRPr lang="en-US" sz="36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endParaRPr lang="en-US" sz="36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endParaRPr lang="en-US"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r>
              <a:rPr lang="en-US" sz="3600" b="1" i="0" u="none" strike="noStrike" cap="none" dirty="0">
                <a:solidFill>
                  <a:schemeClr val="dk1"/>
                </a:solidFill>
                <a:latin typeface="Calibri"/>
                <a:ea typeface="Calibri"/>
                <a:cs typeface="Calibri"/>
                <a:sym typeface="Calibri"/>
              </a:rPr>
              <a:t>Coffee Bagel Donut Days</a:t>
            </a:r>
            <a:endParaRPr lang="en-US" dirty="0">
              <a:ea typeface="Calibri"/>
            </a:endParaRPr>
          </a:p>
          <a:p>
            <a:pPr marL="0" marR="0" lvl="0" indent="0" algn="l" rtl="0">
              <a:lnSpc>
                <a:spcPct val="100000"/>
              </a:lnSpc>
              <a:spcBef>
                <a:spcPts val="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CNI fellows tabled at the popular Graduate Student Association-sponsored Coffee Bagel Donut days on the Davis and Sacramento campuses to target graduate students</a:t>
            </a:r>
            <a:endParaRPr lang="en-US" dirty="0"/>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Times New Roman"/>
              <a:buNone/>
            </a:pPr>
            <a:endParaRPr sz="3600" b="0" i="0" u="none" strike="noStrike" cap="none" dirty="0">
              <a:solidFill>
                <a:schemeClr val="dk1"/>
              </a:solidFill>
              <a:latin typeface="Calibri"/>
              <a:ea typeface="Calibri"/>
              <a:cs typeface="Calibri"/>
              <a:sym typeface="Calibri"/>
            </a:endParaRPr>
          </a:p>
        </p:txBody>
      </p:sp>
      <p:sp>
        <p:nvSpPr>
          <p:cNvPr id="64" name="Shape 64"/>
          <p:cNvSpPr/>
          <p:nvPr/>
        </p:nvSpPr>
        <p:spPr>
          <a:xfrm>
            <a:off x="11215920" y="7478955"/>
            <a:ext cx="9845388" cy="26684229"/>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To encourage visual learning, CNI Fellows implemented posters and graphics into their outreach campaign.</a:t>
            </a:r>
          </a:p>
          <a:p>
            <a:pPr marL="0" marR="0" lvl="0" indent="0" algn="l" rtl="0">
              <a:lnSpc>
                <a:spcPct val="100000"/>
              </a:lnSpc>
              <a:spcBef>
                <a:spcPts val="0"/>
              </a:spcBef>
              <a:spcAft>
                <a:spcPts val="0"/>
              </a:spcAft>
              <a:buClr>
                <a:schemeClr val="dk1"/>
              </a:buClr>
              <a:buSzPts val="3600"/>
              <a:buFont typeface="Calibri"/>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Calibri"/>
              <a:buNone/>
            </a:pPr>
            <a:r>
              <a:rPr lang="en-US" sz="3600" b="1" i="0" u="none" strike="noStrike" cap="none" dirty="0">
                <a:solidFill>
                  <a:schemeClr val="dk1"/>
                </a:solidFill>
                <a:latin typeface="Calibri"/>
                <a:ea typeface="Calibri"/>
                <a:cs typeface="Calibri"/>
                <a:sym typeface="Calibri"/>
              </a:rPr>
              <a:t>UC Davis CNI Reference Materials</a:t>
            </a:r>
            <a:endParaRPr lang="en-US" dirty="0">
              <a:ea typeface="Calibri"/>
            </a:endParaRPr>
          </a:p>
          <a:p>
            <a:pPr marL="0" marR="0" lvl="0" indent="0" algn="l" rtl="0">
              <a:lnSpc>
                <a:spcPct val="100000"/>
              </a:lnSpc>
              <a:spcBef>
                <a:spcPts val="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Developed interactive posters </a:t>
            </a:r>
            <a:r>
              <a:rPr lang="en-US" sz="3600" dirty="0">
                <a:solidFill>
                  <a:schemeClr val="dk1"/>
                </a:solidFill>
                <a:latin typeface="Calibri"/>
                <a:ea typeface="Calibri"/>
                <a:cs typeface="Calibri"/>
                <a:sym typeface="Calibri"/>
              </a:rPr>
              <a:t>with </a:t>
            </a:r>
            <a:r>
              <a:rPr lang="en-US" sz="3600" b="0" i="0" u="none" strike="noStrike" cap="none" dirty="0">
                <a:solidFill>
                  <a:schemeClr val="dk1"/>
                </a:solidFill>
                <a:latin typeface="Calibri"/>
                <a:ea typeface="Calibri"/>
                <a:cs typeface="Calibri"/>
                <a:sym typeface="Calibri"/>
              </a:rPr>
              <a:t>laser cut cardboard and magnetic icons as a more evergreen alternative to old posters.</a:t>
            </a:r>
            <a:endParaRPr dirty="0"/>
          </a:p>
          <a:p>
            <a:pPr marL="0" marR="0" lvl="0" indent="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2" indent="45720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2" indent="45720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2" indent="45720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2" indent="45720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2" indent="45720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2" indent="45720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2" indent="45720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lvl="0">
              <a:buClr>
                <a:schemeClr val="dk1"/>
              </a:buClr>
              <a:buSzPts val="3600"/>
            </a:pPr>
            <a:r>
              <a:rPr lang="en-US" sz="3600" b="1" dirty="0">
                <a:solidFill>
                  <a:schemeClr val="dk1"/>
                </a:solidFill>
                <a:latin typeface="Calibri"/>
                <a:ea typeface="Calibri"/>
                <a:cs typeface="Calibri"/>
                <a:sym typeface="Calibri"/>
              </a:rPr>
              <a:t>UC Davis CNI Branding</a:t>
            </a:r>
          </a:p>
          <a:p>
            <a:pPr marL="0" marR="0" lvl="0" indent="0" algn="l" rtl="0">
              <a:lnSpc>
                <a:spcPct val="100000"/>
              </a:lnSpc>
              <a:spcBef>
                <a:spcPts val="0"/>
              </a:spcBef>
              <a:spcAft>
                <a:spcPts val="0"/>
              </a:spcAft>
              <a:buClr>
                <a:srgbClr val="454545"/>
              </a:buClr>
              <a:buSzPts val="3600"/>
              <a:buFont typeface="Times New Roman"/>
              <a:buNone/>
            </a:pPr>
            <a:r>
              <a:rPr lang="en-US" sz="3600" dirty="0">
                <a:solidFill>
                  <a:schemeClr val="dk1"/>
                </a:solidFill>
                <a:latin typeface="Calibri"/>
                <a:ea typeface="Calibri"/>
                <a:cs typeface="Calibri"/>
                <a:sym typeface="Calibri"/>
              </a:rPr>
              <a:t>CNI Fellow Nick Linda w</a:t>
            </a:r>
            <a:r>
              <a:rPr lang="en-US" sz="3600" b="0" i="0" u="none" strike="noStrike" cap="none" dirty="0">
                <a:solidFill>
                  <a:schemeClr val="dk1"/>
                </a:solidFill>
                <a:latin typeface="Calibri"/>
                <a:ea typeface="Calibri"/>
                <a:cs typeface="Calibri"/>
                <a:sym typeface="Calibri"/>
              </a:rPr>
              <a:t>orked with FOA to create a UC Davis CNI logo that helps to build the Initiative’s brand and recognition around campus.</a:t>
            </a: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lang="en-US" sz="3600" b="0" i="0" u="none" strike="noStrike" cap="none"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SzPts val="3600"/>
            </a:pPr>
            <a:endParaRPr lang="en-US" sz="3600" dirty="0">
              <a:solidFill>
                <a:schemeClr val="dk1"/>
              </a:solidFill>
              <a:latin typeface="Calibri"/>
              <a:ea typeface="Calibri"/>
              <a:cs typeface="Calibri"/>
              <a:sym typeface="Calibri"/>
            </a:endParaRPr>
          </a:p>
          <a:p>
            <a:pPr lvl="0">
              <a:buClr>
                <a:schemeClr val="dk1"/>
              </a:buClr>
              <a:buSzPts val="3600"/>
            </a:pPr>
            <a:r>
              <a:rPr lang="en-US" sz="3600" b="1" dirty="0">
                <a:solidFill>
                  <a:schemeClr val="dk1"/>
                </a:solidFill>
                <a:latin typeface="Calibri"/>
                <a:ea typeface="Calibri"/>
                <a:cs typeface="Calibri"/>
                <a:sym typeface="Calibri"/>
              </a:rPr>
              <a:t>UC Davis Biodigester Tour </a:t>
            </a:r>
          </a:p>
          <a:p>
            <a:pPr lvl="0">
              <a:buClr>
                <a:schemeClr val="dk1"/>
              </a:buClr>
              <a:buSzPts val="3600"/>
            </a:pPr>
            <a:r>
              <a:rPr lang="en-US" sz="3600" dirty="0">
                <a:solidFill>
                  <a:schemeClr val="dk1"/>
                </a:solidFill>
                <a:latin typeface="Calibri"/>
                <a:ea typeface="Calibri"/>
                <a:cs typeface="Calibri"/>
                <a:sym typeface="Calibri"/>
              </a:rPr>
              <a:t>CNI Fellows collaborated with the incoming Energy Graduate Group class to present a tour of the UC Davis Biodigester.</a:t>
            </a:r>
          </a:p>
          <a:p>
            <a:pPr marL="0" marR="0" lvl="0" indent="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lang="en-US"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lang="en-US"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r>
              <a:rPr lang="en-US" sz="3600" b="1" i="0" u="none" strike="noStrike" cap="none" dirty="0">
                <a:solidFill>
                  <a:schemeClr val="dk1"/>
                </a:solidFill>
                <a:latin typeface="Calibri"/>
                <a:ea typeface="Calibri"/>
                <a:cs typeface="Calibri"/>
                <a:sym typeface="Calibri"/>
              </a:rPr>
              <a:t>Op-Ed in </a:t>
            </a:r>
            <a:r>
              <a:rPr lang="en-US" sz="3600" b="1" dirty="0">
                <a:solidFill>
                  <a:schemeClr val="dk1"/>
                </a:solidFill>
                <a:latin typeface="Calibri"/>
                <a:ea typeface="Calibri"/>
                <a:cs typeface="Calibri"/>
                <a:sym typeface="Calibri"/>
              </a:rPr>
              <a:t>The Aggie Newspaper</a:t>
            </a:r>
          </a:p>
          <a:p>
            <a:pPr marL="0" marR="0" lvl="0" indent="0" algn="l" rtl="0">
              <a:lnSpc>
                <a:spcPct val="100000"/>
              </a:lnSpc>
              <a:spcBef>
                <a:spcPts val="0"/>
              </a:spcBef>
              <a:spcAft>
                <a:spcPts val="0"/>
              </a:spcAft>
              <a:buClr>
                <a:srgbClr val="454545"/>
              </a:buClr>
              <a:buSzPts val="3600"/>
              <a:buFont typeface="Times New Roman"/>
              <a:buNone/>
            </a:pPr>
            <a:r>
              <a:rPr lang="en-US" sz="3600" dirty="0">
                <a:solidFill>
                  <a:schemeClr val="dk1"/>
                </a:solidFill>
                <a:latin typeface="Calibri"/>
                <a:ea typeface="Calibri"/>
                <a:cs typeface="Calibri"/>
                <a:sym typeface="Calibri"/>
              </a:rPr>
              <a:t>CNI Fellow Sheila Perez wrote an opinion article for The Aggie entitled “UC Davis Climbs Ladder to a Carbon-Free Campus” that was published on-line on May 29</a:t>
            </a:r>
            <a:r>
              <a:rPr lang="en-US" sz="3600" baseline="30000" dirty="0">
                <a:solidFill>
                  <a:schemeClr val="dk1"/>
                </a:solidFill>
                <a:latin typeface="Calibri"/>
                <a:ea typeface="Calibri"/>
                <a:cs typeface="Calibri"/>
                <a:sym typeface="Calibri"/>
              </a:rPr>
              <a:t>th</a:t>
            </a:r>
            <a:r>
              <a:rPr lang="en-US" sz="3600"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454545"/>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endParaRPr lang="en-US"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454545"/>
              </a:buClr>
              <a:buSzPts val="3600"/>
              <a:buFont typeface="Times New Roman"/>
              <a:buNone/>
            </a:pPr>
            <a:r>
              <a:rPr lang="en-US" sz="3600" b="1" dirty="0">
                <a:solidFill>
                  <a:schemeClr val="dk1"/>
                </a:solidFill>
                <a:latin typeface="Calibri"/>
                <a:ea typeface="Calibri"/>
                <a:cs typeface="Calibri"/>
                <a:sym typeface="Calibri"/>
              </a:rPr>
              <a:t>Roots on Campus</a:t>
            </a:r>
          </a:p>
          <a:p>
            <a:pPr marL="0" marR="0" lvl="0" indent="0" algn="l" rtl="0">
              <a:lnSpc>
                <a:spcPct val="100000"/>
              </a:lnSpc>
              <a:spcBef>
                <a:spcPts val="0"/>
              </a:spcBef>
              <a:spcAft>
                <a:spcPts val="0"/>
              </a:spcAft>
              <a:buClr>
                <a:srgbClr val="454545"/>
              </a:buClr>
              <a:buSzPts val="3600"/>
              <a:buFont typeface="Times New Roman"/>
              <a:buNone/>
            </a:pPr>
            <a:r>
              <a:rPr lang="en-US" sz="3600" dirty="0">
                <a:solidFill>
                  <a:schemeClr val="dk1"/>
                </a:solidFill>
                <a:latin typeface="Calibri"/>
                <a:ea typeface="Calibri"/>
                <a:cs typeface="Calibri"/>
                <a:sym typeface="Calibri"/>
              </a:rPr>
              <a:t>CNI Fellow Eileen </a:t>
            </a:r>
            <a:r>
              <a:rPr lang="en-US" sz="3600" dirty="0" err="1">
                <a:solidFill>
                  <a:schemeClr val="dk1"/>
                </a:solidFill>
                <a:latin typeface="Calibri"/>
                <a:ea typeface="Calibri"/>
                <a:cs typeface="Calibri"/>
                <a:sym typeface="Calibri"/>
              </a:rPr>
              <a:t>Hollett</a:t>
            </a:r>
            <a:r>
              <a:rPr lang="en-US" sz="3600" dirty="0">
                <a:solidFill>
                  <a:schemeClr val="dk1"/>
                </a:solidFill>
                <a:latin typeface="Calibri"/>
                <a:ea typeface="Calibri"/>
                <a:cs typeface="Calibri"/>
                <a:sym typeface="Calibri"/>
              </a:rPr>
              <a:t> organized two tree-planting workshops with campus arborists. Students planted trees in prominent campus locations and calculated the amount of carbon that the trees will sequester in their lifetime. </a:t>
            </a:r>
            <a:endParaRPr sz="3600" i="0" u="none" strike="noStrike" cap="none" dirty="0">
              <a:solidFill>
                <a:schemeClr val="dk1"/>
              </a:solidFill>
              <a:latin typeface="Calibri"/>
              <a:ea typeface="Calibri"/>
              <a:cs typeface="Calibri"/>
              <a:sym typeface="Calibri"/>
            </a:endParaRPr>
          </a:p>
        </p:txBody>
      </p:sp>
      <p:sp>
        <p:nvSpPr>
          <p:cNvPr id="65" name="Shape 65"/>
          <p:cNvSpPr/>
          <p:nvPr/>
        </p:nvSpPr>
        <p:spPr>
          <a:xfrm>
            <a:off x="928162" y="7411622"/>
            <a:ext cx="10090867" cy="7951242"/>
          </a:xfrm>
          <a:prstGeom prst="rect">
            <a:avLst/>
          </a:prstGeom>
          <a:solidFill>
            <a:srgbClr val="FFFFFF"/>
          </a:solidFill>
          <a:ln>
            <a:noFill/>
          </a:ln>
        </p:spPr>
        <p:txBody>
          <a:bodyPr spcFirstLastPara="1" wrap="square" lIns="156750" tIns="156750" rIns="156750" bIns="156750" anchor="t" anchorCtr="0">
            <a:noAutofit/>
          </a:bodyPr>
          <a:lstStyle/>
          <a:p>
            <a:pPr marL="0" marR="0" lvl="0" indent="0" algn="l" rtl="0">
              <a:lnSpc>
                <a:spcPct val="100000"/>
              </a:lnSpc>
              <a:spcBef>
                <a:spcPts val="0"/>
              </a:spcBef>
              <a:spcAft>
                <a:spcPts val="0"/>
              </a:spcAft>
              <a:buClr>
                <a:schemeClr val="dk1"/>
              </a:buClr>
              <a:buSzPts val="4800"/>
              <a:buFont typeface="Calibri"/>
              <a:buNone/>
            </a:pPr>
            <a:r>
              <a:rPr lang="en-US" sz="4800" b="0" i="0" u="none" strike="noStrike" cap="none" dirty="0">
                <a:solidFill>
                  <a:schemeClr val="dk1"/>
                </a:solidFill>
                <a:latin typeface="Calibri"/>
                <a:ea typeface="Calibri"/>
                <a:cs typeface="Calibri"/>
                <a:sym typeface="Calibri"/>
              </a:rPr>
              <a:t>The UC Davis Carbon Neutrality Initiative Student Engagement Fellows communicated climate change science and University of California Office of the President goals to undergraduate, graduate, and professional students through partnerships, graphic engagement, in-person engagement, and academic enrichment.</a:t>
            </a:r>
            <a:endParaRPr dirty="0"/>
          </a:p>
        </p:txBody>
      </p:sp>
      <p:sp>
        <p:nvSpPr>
          <p:cNvPr id="66" name="Shape 66"/>
          <p:cNvSpPr/>
          <p:nvPr/>
        </p:nvSpPr>
        <p:spPr>
          <a:xfrm>
            <a:off x="11199843" y="24328639"/>
            <a:ext cx="9734807" cy="1239891"/>
          </a:xfrm>
          <a:prstGeom prst="rect">
            <a:avLst/>
          </a:prstGeom>
          <a:noFill/>
          <a:ln>
            <a:noFill/>
          </a:ln>
        </p:spPr>
        <p:txBody>
          <a:bodyPr spcFirstLastPara="1" wrap="square" lIns="156750" tIns="156750" rIns="156750" bIns="156750" anchor="b" anchorCtr="0">
            <a:noAutofit/>
          </a:bodyPr>
          <a:lstStyle/>
          <a:p>
            <a:pPr marL="0" marR="0" lvl="0" indent="0" algn="l" rtl="0">
              <a:lnSpc>
                <a:spcPct val="10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Academic Enrichment</a:t>
            </a:r>
            <a:endParaRPr/>
          </a:p>
        </p:txBody>
      </p:sp>
      <p:sp>
        <p:nvSpPr>
          <p:cNvPr id="67" name="Shape 67"/>
          <p:cNvSpPr/>
          <p:nvPr/>
        </p:nvSpPr>
        <p:spPr>
          <a:xfrm>
            <a:off x="11099306" y="6353153"/>
            <a:ext cx="9201151" cy="1284290"/>
          </a:xfrm>
          <a:prstGeom prst="rect">
            <a:avLst/>
          </a:prstGeom>
          <a:noFill/>
          <a:ln>
            <a:noFill/>
          </a:ln>
        </p:spPr>
        <p:txBody>
          <a:bodyPr spcFirstLastPara="1" wrap="square" lIns="156750" tIns="156750" rIns="156750" bIns="156750" anchor="b" anchorCtr="0">
            <a:noAutofit/>
          </a:bodyPr>
          <a:lstStyle/>
          <a:p>
            <a:pPr marL="0" marR="0" lvl="0" indent="0" algn="l" rtl="0">
              <a:lnSpc>
                <a:spcPct val="100000"/>
              </a:lnSpc>
              <a:spcBef>
                <a:spcPts val="0"/>
              </a:spcBef>
              <a:spcAft>
                <a:spcPts val="0"/>
              </a:spcAft>
              <a:buClr>
                <a:schemeClr val="dk1"/>
              </a:buClr>
              <a:buSzPts val="6000"/>
              <a:buFont typeface="Calibri"/>
              <a:buNone/>
            </a:pPr>
            <a:r>
              <a:rPr lang="en-US" sz="6000" b="1" i="0" u="none" strike="noStrike" cap="none" dirty="0">
                <a:solidFill>
                  <a:schemeClr val="dk1"/>
                </a:solidFill>
                <a:latin typeface="Calibri"/>
                <a:ea typeface="Calibri"/>
                <a:cs typeface="Calibri"/>
                <a:sym typeface="Calibri"/>
              </a:rPr>
              <a:t>Visual Engagement</a:t>
            </a:r>
            <a:endParaRPr dirty="0"/>
          </a:p>
        </p:txBody>
      </p:sp>
      <p:sp>
        <p:nvSpPr>
          <p:cNvPr id="68" name="Shape 68"/>
          <p:cNvSpPr/>
          <p:nvPr/>
        </p:nvSpPr>
        <p:spPr>
          <a:xfrm>
            <a:off x="675175" y="6272254"/>
            <a:ext cx="4919786" cy="1446088"/>
          </a:xfrm>
          <a:prstGeom prst="rect">
            <a:avLst/>
          </a:prstGeom>
          <a:noFill/>
          <a:ln>
            <a:noFill/>
          </a:ln>
        </p:spPr>
        <p:txBody>
          <a:bodyPr spcFirstLastPara="1" wrap="square" lIns="156750" tIns="156750" rIns="156750" bIns="156750" anchor="b" anchorCtr="0">
            <a:noAutofit/>
          </a:bodyPr>
          <a:lstStyle/>
          <a:p>
            <a:pPr marL="0" marR="0" lvl="0" indent="0" algn="l" rtl="0">
              <a:lnSpc>
                <a:spcPct val="100000"/>
              </a:lnSpc>
              <a:spcBef>
                <a:spcPts val="0"/>
              </a:spcBef>
              <a:spcAft>
                <a:spcPts val="0"/>
              </a:spcAft>
              <a:buClr>
                <a:schemeClr val="dk1"/>
              </a:buClr>
              <a:buSzPts val="7000"/>
              <a:buFont typeface="Calibri"/>
              <a:buNone/>
            </a:pPr>
            <a:r>
              <a:rPr lang="en-US" sz="7000" b="1" i="0" u="none" strike="noStrike" cap="none" dirty="0">
                <a:solidFill>
                  <a:schemeClr val="dk1"/>
                </a:solidFill>
                <a:latin typeface="Calibri"/>
                <a:ea typeface="Calibri"/>
                <a:cs typeface="Calibri"/>
                <a:sym typeface="Calibri"/>
              </a:rPr>
              <a:t>Mission</a:t>
            </a:r>
            <a:endParaRPr dirty="0"/>
          </a:p>
        </p:txBody>
      </p:sp>
      <p:sp>
        <p:nvSpPr>
          <p:cNvPr id="69" name="Shape 69"/>
          <p:cNvSpPr txBox="1">
            <a:spLocks noGrp="1"/>
          </p:cNvSpPr>
          <p:nvPr>
            <p:ph type="title"/>
          </p:nvPr>
        </p:nvSpPr>
        <p:spPr>
          <a:xfrm>
            <a:off x="196473" y="209277"/>
            <a:ext cx="32569528" cy="5447211"/>
          </a:xfrm>
          <a:prstGeom prst="rect">
            <a:avLst/>
          </a:prstGeom>
          <a:solidFill>
            <a:srgbClr val="FFFFFF"/>
          </a:solidFill>
          <a:ln>
            <a:noFill/>
          </a:ln>
        </p:spPr>
        <p:txBody>
          <a:bodyPr spcFirstLastPara="1" wrap="square" lIns="156750" tIns="156750" rIns="156750" bIns="156750" anchor="ctr" anchorCtr="0">
            <a:noAutofit/>
          </a:bodyPr>
          <a:lstStyle/>
          <a:p>
            <a:pPr marL="0" marR="0" lvl="0" indent="0" rtl="0">
              <a:lnSpc>
                <a:spcPct val="100000"/>
              </a:lnSpc>
              <a:spcBef>
                <a:spcPts val="0"/>
              </a:spcBef>
              <a:spcAft>
                <a:spcPts val="0"/>
              </a:spcAft>
              <a:buClr>
                <a:schemeClr val="dk1"/>
              </a:buClr>
              <a:buSzPts val="14861"/>
              <a:buFont typeface="Calibri"/>
              <a:buNone/>
            </a:pPr>
            <a:r>
              <a:rPr lang="en-US" sz="14861" b="0" i="0" u="none" strike="noStrike" cap="none" dirty="0">
                <a:solidFill>
                  <a:schemeClr val="dk1"/>
                </a:solidFill>
                <a:latin typeface="Calibri"/>
                <a:ea typeface="Calibri"/>
                <a:cs typeface="Calibri"/>
                <a:sym typeface="Calibri"/>
              </a:rPr>
              <a:t>UC Davis Carbon Neutrality Initiative </a:t>
            </a:r>
            <a:endParaRPr dirty="0"/>
          </a:p>
          <a:p>
            <a:pPr lvl="0">
              <a:buClr>
                <a:schemeClr val="dk1"/>
              </a:buClr>
              <a:buSzPts val="14861"/>
            </a:pPr>
            <a:r>
              <a:rPr lang="en-US" sz="14861" b="0" i="0" u="none" strike="noStrike" cap="none" dirty="0">
                <a:solidFill>
                  <a:schemeClr val="dk1"/>
                </a:solidFill>
                <a:latin typeface="Calibri"/>
                <a:ea typeface="Calibri"/>
                <a:cs typeface="Calibri"/>
                <a:sym typeface="Calibri"/>
              </a:rPr>
              <a:t>Student Engagement</a:t>
            </a:r>
            <a:endParaRPr sz="4235" b="0" i="0" u="none" strike="noStrike" cap="none" dirty="0">
              <a:solidFill>
                <a:schemeClr val="dk1"/>
              </a:solidFill>
              <a:latin typeface="Calibri"/>
              <a:ea typeface="Calibri"/>
              <a:cs typeface="Calibri"/>
              <a:sym typeface="Calibri"/>
            </a:endParaRPr>
          </a:p>
        </p:txBody>
      </p:sp>
      <p:sp>
        <p:nvSpPr>
          <p:cNvPr id="71" name="Shape 71"/>
          <p:cNvSpPr/>
          <p:nvPr/>
        </p:nvSpPr>
        <p:spPr>
          <a:xfrm>
            <a:off x="21319932" y="6315845"/>
            <a:ext cx="9652423" cy="1284290"/>
          </a:xfrm>
          <a:prstGeom prst="rect">
            <a:avLst/>
          </a:prstGeom>
          <a:noFill/>
          <a:ln>
            <a:noFill/>
          </a:ln>
        </p:spPr>
        <p:txBody>
          <a:bodyPr spcFirstLastPara="1" wrap="square" lIns="156750" tIns="156750" rIns="156750" bIns="156750" anchor="b" anchorCtr="0">
            <a:noAutofit/>
          </a:bodyPr>
          <a:lstStyle/>
          <a:p>
            <a:pPr marL="0" marR="0" lvl="0" indent="0" algn="l" rtl="0">
              <a:lnSpc>
                <a:spcPct val="100000"/>
              </a:lnSpc>
              <a:spcBef>
                <a:spcPts val="0"/>
              </a:spcBef>
              <a:spcAft>
                <a:spcPts val="0"/>
              </a:spcAft>
              <a:buClr>
                <a:schemeClr val="dk1"/>
              </a:buClr>
              <a:buSzPts val="6000"/>
              <a:buFont typeface="Calibri"/>
              <a:buNone/>
            </a:pPr>
            <a:r>
              <a:rPr lang="en-US" sz="6000" b="1" i="0" u="none" strike="noStrike" cap="none" dirty="0">
                <a:solidFill>
                  <a:schemeClr val="dk1"/>
                </a:solidFill>
                <a:latin typeface="Calibri"/>
                <a:ea typeface="Calibri"/>
                <a:cs typeface="Calibri"/>
                <a:sym typeface="Calibri"/>
              </a:rPr>
              <a:t>In-Person Engagement</a:t>
            </a:r>
            <a:endParaRPr dirty="0"/>
          </a:p>
        </p:txBody>
      </p:sp>
      <p:grpSp>
        <p:nvGrpSpPr>
          <p:cNvPr id="72" name="Shape 72"/>
          <p:cNvGrpSpPr/>
          <p:nvPr/>
        </p:nvGrpSpPr>
        <p:grpSpPr>
          <a:xfrm>
            <a:off x="22004910" y="20810328"/>
            <a:ext cx="9451833" cy="1913232"/>
            <a:chOff x="-6937" y="1081"/>
            <a:chExt cx="9451832" cy="1913230"/>
          </a:xfrm>
        </p:grpSpPr>
        <p:pic>
          <p:nvPicPr>
            <p:cNvPr id="73" name="Shape 73"/>
            <p:cNvPicPr preferRelativeResize="0"/>
            <p:nvPr/>
          </p:nvPicPr>
          <p:blipFill rotWithShape="1">
            <a:blip r:embed="rId3">
              <a:alphaModFix/>
            </a:blip>
            <a:srcRect/>
            <a:stretch/>
          </p:blipFill>
          <p:spPr>
            <a:xfrm>
              <a:off x="-6937" y="1081"/>
              <a:ext cx="1913231" cy="1913230"/>
            </a:xfrm>
            <a:prstGeom prst="rect">
              <a:avLst/>
            </a:prstGeom>
            <a:noFill/>
            <a:ln>
              <a:noFill/>
            </a:ln>
          </p:spPr>
        </p:pic>
        <p:pic>
          <p:nvPicPr>
            <p:cNvPr id="74" name="Shape 74"/>
            <p:cNvPicPr preferRelativeResize="0"/>
            <p:nvPr/>
          </p:nvPicPr>
          <p:blipFill rotWithShape="1">
            <a:blip r:embed="rId4">
              <a:alphaModFix/>
            </a:blip>
            <a:srcRect/>
            <a:stretch/>
          </p:blipFill>
          <p:spPr>
            <a:xfrm>
              <a:off x="1890959" y="2191"/>
              <a:ext cx="1904834" cy="1904835"/>
            </a:xfrm>
            <a:prstGeom prst="rect">
              <a:avLst/>
            </a:prstGeom>
            <a:noFill/>
            <a:ln>
              <a:noFill/>
            </a:ln>
          </p:spPr>
        </p:pic>
        <p:pic>
          <p:nvPicPr>
            <p:cNvPr id="75" name="Shape 75"/>
            <p:cNvPicPr preferRelativeResize="0"/>
            <p:nvPr/>
          </p:nvPicPr>
          <p:blipFill rotWithShape="1">
            <a:blip r:embed="rId5">
              <a:alphaModFix/>
            </a:blip>
            <a:srcRect/>
            <a:stretch/>
          </p:blipFill>
          <p:spPr>
            <a:xfrm>
              <a:off x="3785534" y="2191"/>
              <a:ext cx="1904074" cy="1904074"/>
            </a:xfrm>
            <a:prstGeom prst="rect">
              <a:avLst/>
            </a:prstGeom>
            <a:noFill/>
            <a:ln>
              <a:noFill/>
            </a:ln>
          </p:spPr>
        </p:pic>
        <p:pic>
          <p:nvPicPr>
            <p:cNvPr id="76" name="Shape 76"/>
            <p:cNvPicPr preferRelativeResize="0"/>
            <p:nvPr/>
          </p:nvPicPr>
          <p:blipFill rotWithShape="1">
            <a:blip r:embed="rId6">
              <a:alphaModFix/>
            </a:blip>
            <a:srcRect/>
            <a:stretch/>
          </p:blipFill>
          <p:spPr>
            <a:xfrm>
              <a:off x="5656885" y="2191"/>
              <a:ext cx="1904074" cy="1904074"/>
            </a:xfrm>
            <a:prstGeom prst="rect">
              <a:avLst/>
            </a:prstGeom>
            <a:noFill/>
            <a:ln>
              <a:noFill/>
            </a:ln>
          </p:spPr>
        </p:pic>
        <p:pic>
          <p:nvPicPr>
            <p:cNvPr id="77" name="Shape 77"/>
            <p:cNvPicPr preferRelativeResize="0"/>
            <p:nvPr/>
          </p:nvPicPr>
          <p:blipFill rotWithShape="1">
            <a:blip r:embed="rId7">
              <a:alphaModFix/>
            </a:blip>
            <a:srcRect/>
            <a:stretch/>
          </p:blipFill>
          <p:spPr>
            <a:xfrm>
              <a:off x="7540821" y="2191"/>
              <a:ext cx="1904074" cy="1904074"/>
            </a:xfrm>
            <a:prstGeom prst="rect">
              <a:avLst/>
            </a:prstGeom>
            <a:noFill/>
            <a:ln>
              <a:noFill/>
            </a:ln>
          </p:spPr>
        </p:pic>
      </p:grpSp>
      <p:sp>
        <p:nvSpPr>
          <p:cNvPr id="80" name="Shape 80"/>
          <p:cNvSpPr/>
          <p:nvPr/>
        </p:nvSpPr>
        <p:spPr>
          <a:xfrm>
            <a:off x="21368780" y="38758542"/>
            <a:ext cx="10547563" cy="4820359"/>
          </a:xfrm>
          <a:prstGeom prst="rect">
            <a:avLst/>
          </a:prstGeom>
          <a:noFill/>
          <a:ln>
            <a:noFill/>
          </a:ln>
        </p:spPr>
        <p:txBody>
          <a:bodyPr spcFirstLastPara="1" wrap="square" lIns="156750" tIns="156750" rIns="156750" bIns="156750" anchor="b" anchorCtr="0">
            <a:noAutofit/>
          </a:bodyPr>
          <a:lstStyle/>
          <a:p>
            <a:pPr marL="0" marR="0" lvl="0" indent="0" algn="l" rtl="0">
              <a:lnSpc>
                <a:spcPct val="100000"/>
              </a:lnSpc>
              <a:spcBef>
                <a:spcPts val="0"/>
              </a:spcBef>
              <a:spcAft>
                <a:spcPts val="0"/>
              </a:spcAft>
              <a:buClr>
                <a:schemeClr val="dk1"/>
              </a:buClr>
              <a:buSzPts val="6000"/>
              <a:buFont typeface="Calibri"/>
              <a:buNone/>
            </a:pPr>
            <a:r>
              <a:rPr lang="en-US" sz="6000" b="1" i="0" u="none" strike="noStrike" cap="none" dirty="0">
                <a:solidFill>
                  <a:schemeClr val="dk1"/>
                </a:solidFill>
                <a:latin typeface="Calibri"/>
                <a:ea typeface="Calibri"/>
                <a:cs typeface="Calibri"/>
                <a:sym typeface="Calibri"/>
              </a:rPr>
              <a:t>Acknowledgments</a:t>
            </a:r>
            <a:endParaRPr dirty="0"/>
          </a:p>
          <a:p>
            <a:pPr marL="0" marR="0" lvl="0" indent="0" algn="l" rtl="0">
              <a:lnSpc>
                <a:spcPct val="100000"/>
              </a:lnSpc>
              <a:spcBef>
                <a:spcPts val="100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Appreciation + gratitude for Sue </a:t>
            </a:r>
            <a:r>
              <a:rPr lang="en-US" sz="3600" b="0" i="0" u="none" strike="noStrike" cap="none" dirty="0" err="1">
                <a:solidFill>
                  <a:schemeClr val="dk1"/>
                </a:solidFill>
                <a:latin typeface="Calibri"/>
                <a:ea typeface="Calibri"/>
                <a:cs typeface="Calibri"/>
                <a:sym typeface="Calibri"/>
              </a:rPr>
              <a:t>Vang</a:t>
            </a:r>
            <a:r>
              <a:rPr lang="en-US" sz="3600" b="0" i="0" u="none" strike="noStrike" cap="none" dirty="0">
                <a:solidFill>
                  <a:schemeClr val="dk1"/>
                </a:solidFill>
                <a:latin typeface="Calibri"/>
                <a:ea typeface="Calibri"/>
                <a:cs typeface="Calibri"/>
                <a:sym typeface="Calibri"/>
              </a:rPr>
              <a:t>, Camille Kirk, Laura McGowan, UCD GSA, Ruihong Zhang, Net Impact, Students for One Health, FARM, UCD Energy Graduate Group, TGIF, </a:t>
            </a:r>
            <a:r>
              <a:rPr lang="en-US" sz="3600" b="0" i="0" u="none" strike="noStrike" cap="none" dirty="0" err="1">
                <a:solidFill>
                  <a:schemeClr val="dk1"/>
                </a:solidFill>
                <a:latin typeface="Calibri"/>
                <a:ea typeface="Calibri"/>
                <a:cs typeface="Calibri"/>
                <a:sym typeface="Calibri"/>
              </a:rPr>
              <a:t>CoHo</a:t>
            </a: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ts val="3600"/>
              <a:buFont typeface="Calibri"/>
              <a:buNone/>
            </a:pPr>
            <a:r>
              <a:rPr lang="en-US" sz="3600" b="0" i="0" u="none" strike="noStrike" cap="none" dirty="0">
                <a:solidFill>
                  <a:schemeClr val="dk1"/>
                </a:solidFill>
                <a:latin typeface="Calibri"/>
                <a:ea typeface="Calibri"/>
                <a:cs typeface="Calibri"/>
                <a:sym typeface="Calibri"/>
              </a:rPr>
              <a:t>Special thanks to the UCOP for funding our work.</a:t>
            </a:r>
            <a:endParaRPr dirty="0"/>
          </a:p>
        </p:txBody>
      </p:sp>
      <p:sp>
        <p:nvSpPr>
          <p:cNvPr id="81" name="Shape 81"/>
          <p:cNvSpPr/>
          <p:nvPr/>
        </p:nvSpPr>
        <p:spPr>
          <a:xfrm>
            <a:off x="663877" y="14307441"/>
            <a:ext cx="10129579" cy="1239891"/>
          </a:xfrm>
          <a:prstGeom prst="rect">
            <a:avLst/>
          </a:prstGeom>
          <a:noFill/>
          <a:ln>
            <a:noFill/>
          </a:ln>
        </p:spPr>
        <p:txBody>
          <a:bodyPr spcFirstLastPara="1" wrap="square" lIns="156750" tIns="156750" rIns="156750" bIns="156750" anchor="b" anchorCtr="0">
            <a:noAutofit/>
          </a:bodyPr>
          <a:lstStyle/>
          <a:p>
            <a:pPr marL="0" marR="0" lvl="0" indent="0" algn="l" rtl="0">
              <a:lnSpc>
                <a:spcPct val="10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Partnerships</a:t>
            </a:r>
            <a:endParaRPr/>
          </a:p>
        </p:txBody>
      </p:sp>
      <p:sp>
        <p:nvSpPr>
          <p:cNvPr id="82" name="Shape 82"/>
          <p:cNvSpPr/>
          <p:nvPr/>
        </p:nvSpPr>
        <p:spPr>
          <a:xfrm>
            <a:off x="13462555" y="33944250"/>
            <a:ext cx="92396" cy="1015663"/>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2400"/>
              <a:buFont typeface="Helvetica Neue"/>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5756D6"/>
              </a:buClr>
              <a:buSzPts val="2400"/>
              <a:buFont typeface="Helvetica Neue"/>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AFCD"/>
              </a:buClr>
              <a:buSzPts val="2400"/>
              <a:buFont typeface="Helvetica Neue"/>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AFCD"/>
              </a:buClr>
              <a:buSzPts val="2400"/>
              <a:buFont typeface="Helvetica Neue"/>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5756D6"/>
              </a:buClr>
              <a:buSzPts val="2400"/>
              <a:buFont typeface="Helvetica Neue"/>
              <a:buNone/>
            </a:pPr>
            <a:endParaRPr sz="2400" b="0" i="0" u="none" strike="noStrike" cap="none">
              <a:solidFill>
                <a:schemeClr val="dk1"/>
              </a:solidFill>
              <a:latin typeface="Calibri"/>
              <a:ea typeface="Calibri"/>
              <a:cs typeface="Calibri"/>
              <a:sym typeface="Calibri"/>
            </a:endParaRPr>
          </a:p>
        </p:txBody>
      </p:sp>
      <p:grpSp>
        <p:nvGrpSpPr>
          <p:cNvPr id="84" name="Shape 84"/>
          <p:cNvGrpSpPr/>
          <p:nvPr/>
        </p:nvGrpSpPr>
        <p:grpSpPr>
          <a:xfrm>
            <a:off x="21483771" y="35220933"/>
            <a:ext cx="10090871" cy="3672502"/>
            <a:chOff x="-1" y="0"/>
            <a:chExt cx="10090868" cy="3672500"/>
          </a:xfrm>
        </p:grpSpPr>
        <p:pic>
          <p:nvPicPr>
            <p:cNvPr id="85" name="Shape 85"/>
            <p:cNvPicPr preferRelativeResize="0"/>
            <p:nvPr/>
          </p:nvPicPr>
          <p:blipFill rotWithShape="1">
            <a:blip r:embed="rId8">
              <a:alphaModFix/>
            </a:blip>
            <a:srcRect/>
            <a:stretch/>
          </p:blipFill>
          <p:spPr>
            <a:xfrm>
              <a:off x="5224496" y="21292"/>
              <a:ext cx="4866371" cy="365120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86" name="Shape 86"/>
            <p:cNvPicPr preferRelativeResize="0"/>
            <p:nvPr/>
          </p:nvPicPr>
          <p:blipFill rotWithShape="1">
            <a:blip r:embed="rId9">
              <a:alphaModFix/>
            </a:blip>
            <a:srcRect/>
            <a:stretch/>
          </p:blipFill>
          <p:spPr>
            <a:xfrm>
              <a:off x="-1" y="0"/>
              <a:ext cx="4894746" cy="367250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grpSp>
      <p:pic>
        <p:nvPicPr>
          <p:cNvPr id="90" name="Shape 90"/>
          <p:cNvPicPr preferRelativeResize="0"/>
          <p:nvPr/>
        </p:nvPicPr>
        <p:blipFill rotWithShape="1">
          <a:blip r:embed="rId10">
            <a:alphaModFix/>
          </a:blip>
          <a:srcRect/>
          <a:stretch/>
        </p:blipFill>
        <p:spPr>
          <a:xfrm>
            <a:off x="928162" y="24239991"/>
            <a:ext cx="9865294" cy="3156894"/>
          </a:xfrm>
          <a:prstGeom prst="rect">
            <a:avLst/>
          </a:prstGeom>
          <a:noFill/>
          <a:ln>
            <a:noFill/>
          </a:ln>
        </p:spPr>
      </p:pic>
      <p:sp>
        <p:nvSpPr>
          <p:cNvPr id="95" name="Shape 95"/>
          <p:cNvSpPr/>
          <p:nvPr/>
        </p:nvSpPr>
        <p:spPr>
          <a:xfrm>
            <a:off x="11326500" y="30364425"/>
            <a:ext cx="9201151" cy="1284290"/>
          </a:xfrm>
          <a:prstGeom prst="rect">
            <a:avLst/>
          </a:prstGeom>
          <a:noFill/>
          <a:ln>
            <a:noFill/>
          </a:ln>
        </p:spPr>
        <p:txBody>
          <a:bodyPr spcFirstLastPara="1" wrap="square" lIns="156750" tIns="156750" rIns="156750" bIns="156750" anchor="b" anchorCtr="0">
            <a:noAutofit/>
          </a:bodyPr>
          <a:lstStyle/>
          <a:p>
            <a:pPr marL="0" marR="0" lvl="0" indent="0" algn="l" rtl="0">
              <a:lnSpc>
                <a:spcPct val="100000"/>
              </a:lnSpc>
              <a:spcBef>
                <a:spcPts val="0"/>
              </a:spcBef>
              <a:spcAft>
                <a:spcPts val="0"/>
              </a:spcAft>
              <a:buClr>
                <a:srgbClr val="000000"/>
              </a:buClr>
              <a:buSzPts val="6000"/>
              <a:buFont typeface="Arial"/>
              <a:buNone/>
            </a:pPr>
            <a:endParaRPr sz="6000" b="1" i="0" u="none" strike="noStrike" cap="none">
              <a:solidFill>
                <a:schemeClr val="dk1"/>
              </a:solidFill>
              <a:latin typeface="Calibri"/>
              <a:ea typeface="Calibri"/>
              <a:cs typeface="Calibri"/>
              <a:sym typeface="Calibri"/>
            </a:endParaRPr>
          </a:p>
        </p:txBody>
      </p:sp>
      <p:pic>
        <p:nvPicPr>
          <p:cNvPr id="96" name="Shape 96"/>
          <p:cNvPicPr preferRelativeResize="0"/>
          <p:nvPr/>
        </p:nvPicPr>
        <p:blipFill rotWithShape="1">
          <a:blip r:embed="rId11">
            <a:alphaModFix/>
          </a:blip>
          <a:srcRect/>
          <a:stretch/>
        </p:blipFill>
        <p:spPr>
          <a:xfrm>
            <a:off x="27964307" y="10486327"/>
            <a:ext cx="3039900" cy="405120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3" name="Picture 2" descr="A screenshot of text&#10;&#10;Description automatically generated">
            <a:extLst>
              <a:ext uri="{FF2B5EF4-FFF2-40B4-BE49-F238E27FC236}">
                <a16:creationId xmlns:a16="http://schemas.microsoft.com/office/drawing/2014/main" id="{6BE025C7-05A9-480E-8456-11F868240330}"/>
              </a:ext>
            </a:extLst>
          </p:cNvPr>
          <p:cNvPicPr>
            <a:picLocks noChangeAspect="1"/>
          </p:cNvPicPr>
          <p:nvPr/>
        </p:nvPicPr>
        <p:blipFill>
          <a:blip r:embed="rId12"/>
          <a:stretch>
            <a:fillRect/>
          </a:stretch>
        </p:blipFill>
        <p:spPr>
          <a:xfrm>
            <a:off x="1552791" y="35936737"/>
            <a:ext cx="7888107" cy="7879890"/>
          </a:xfrm>
          <a:prstGeom prst="rect">
            <a:avLst/>
          </a:prstGeom>
        </p:spPr>
      </p:pic>
      <p:pic>
        <p:nvPicPr>
          <p:cNvPr id="6" name="Picture 5">
            <a:extLst>
              <a:ext uri="{FF2B5EF4-FFF2-40B4-BE49-F238E27FC236}">
                <a16:creationId xmlns:a16="http://schemas.microsoft.com/office/drawing/2014/main" id="{EE95AF0C-7737-425F-A1B6-7B20E7E054F3}"/>
              </a:ext>
            </a:extLst>
          </p:cNvPr>
          <p:cNvPicPr>
            <a:picLocks noChangeAspect="1"/>
          </p:cNvPicPr>
          <p:nvPr/>
        </p:nvPicPr>
        <p:blipFill>
          <a:blip r:embed="rId13"/>
          <a:stretch>
            <a:fillRect/>
          </a:stretch>
        </p:blipFill>
        <p:spPr>
          <a:xfrm>
            <a:off x="11323626" y="19483371"/>
            <a:ext cx="4427604" cy="4458086"/>
          </a:xfrm>
          <a:prstGeom prst="rect">
            <a:avLst/>
          </a:prstGeom>
        </p:spPr>
      </p:pic>
      <p:pic>
        <p:nvPicPr>
          <p:cNvPr id="7" name="Picture 6">
            <a:extLst>
              <a:ext uri="{FF2B5EF4-FFF2-40B4-BE49-F238E27FC236}">
                <a16:creationId xmlns:a16="http://schemas.microsoft.com/office/drawing/2014/main" id="{9D4F3B58-8ECE-4B68-B626-E96A0FED4ECC}"/>
              </a:ext>
            </a:extLst>
          </p:cNvPr>
          <p:cNvPicPr>
            <a:picLocks noChangeAspect="1"/>
          </p:cNvPicPr>
          <p:nvPr/>
        </p:nvPicPr>
        <p:blipFill>
          <a:blip r:embed="rId14"/>
          <a:stretch>
            <a:fillRect/>
          </a:stretch>
        </p:blipFill>
        <p:spPr>
          <a:xfrm>
            <a:off x="15927075" y="19426923"/>
            <a:ext cx="4595258" cy="4633362"/>
          </a:xfrm>
          <a:prstGeom prst="rect">
            <a:avLst/>
          </a:prstGeom>
        </p:spPr>
      </p:pic>
      <p:pic>
        <p:nvPicPr>
          <p:cNvPr id="9" name="Picture 8" descr="A close up of a person&#10;&#10;Description automatically generated">
            <a:extLst>
              <a:ext uri="{FF2B5EF4-FFF2-40B4-BE49-F238E27FC236}">
                <a16:creationId xmlns:a16="http://schemas.microsoft.com/office/drawing/2014/main" id="{A0B5795A-B43E-4C17-8B47-096B4CE706B3}"/>
              </a:ext>
            </a:extLst>
          </p:cNvPr>
          <p:cNvPicPr>
            <a:picLocks noChangeAspect="1"/>
          </p:cNvPicPr>
          <p:nvPr/>
        </p:nvPicPr>
        <p:blipFill rotWithShape="1">
          <a:blip r:embed="rId15"/>
          <a:srcRect l="14241" r="9326"/>
          <a:stretch/>
        </p:blipFill>
        <p:spPr>
          <a:xfrm>
            <a:off x="11306128" y="28068891"/>
            <a:ext cx="3723206" cy="2739394"/>
          </a:xfrm>
          <a:prstGeom prst="rect">
            <a:avLst/>
          </a:prstGeom>
        </p:spPr>
      </p:pic>
      <p:pic>
        <p:nvPicPr>
          <p:cNvPr id="1026" name="Picture 2" descr="Image result for uc davis biodigester">
            <a:extLst>
              <a:ext uri="{FF2B5EF4-FFF2-40B4-BE49-F238E27FC236}">
                <a16:creationId xmlns:a16="http://schemas.microsoft.com/office/drawing/2014/main" id="{D9E71003-8F5C-44B6-883D-29A6841FF6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338032" y="28068890"/>
            <a:ext cx="5290941" cy="272153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s://lh5.googleusercontent.com/LyF6cY22eTwD0WjFoPCNRLDUUh1T9OK4g0BfvbtKUO3zl0RUXV2FsScsgw_1Fnot2aAPh-hejmbPgd-oWZ9-H6pWzal0Ka2RWMQ5uGlSqpDNMdALz1Kt5J2SXnhg8__vn_sx3rgh">
            <a:extLst>
              <a:ext uri="{FF2B5EF4-FFF2-40B4-BE49-F238E27FC236}">
                <a16:creationId xmlns:a16="http://schemas.microsoft.com/office/drawing/2014/main" id="{9F7DEA42-75C3-4964-BD33-8739F9069164}"/>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652181" y="32603608"/>
            <a:ext cx="2817223" cy="3148661"/>
          </a:xfrm>
          <a:prstGeom prst="rect">
            <a:avLst/>
          </a:prstGeom>
          <a:noFill/>
          <a:ln>
            <a:noFill/>
          </a:ln>
        </p:spPr>
      </p:pic>
      <p:pic>
        <p:nvPicPr>
          <p:cNvPr id="52" name="Picture 51" descr="https://lh5.googleusercontent.com/R4acS5kod8GHkL-L_7mlZQRFW2tYkg0m5NsXJjGIu0wKYYOg624eIFHFreBNvtzXQnd5WyTPOC5SeFhdpQebzs1tEy9lPusAWWsD4Ua4Lx8iHlhHo7iPHnN04ba6UoqdcNt_zuuV">
            <a:extLst>
              <a:ext uri="{FF2B5EF4-FFF2-40B4-BE49-F238E27FC236}">
                <a16:creationId xmlns:a16="http://schemas.microsoft.com/office/drawing/2014/main" id="{8DF20AE7-FDF8-4872-9731-95A20A437A75}"/>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77655" y="32603607"/>
            <a:ext cx="4749904" cy="3148661"/>
          </a:xfrm>
          <a:prstGeom prst="rect">
            <a:avLst/>
          </a:prstGeom>
          <a:noFill/>
          <a:ln>
            <a:noFill/>
          </a:ln>
        </p:spPr>
      </p:pic>
      <p:pic>
        <p:nvPicPr>
          <p:cNvPr id="1028" name="Picture 4" descr="logo">
            <a:extLst>
              <a:ext uri="{FF2B5EF4-FFF2-40B4-BE49-F238E27FC236}">
                <a16:creationId xmlns:a16="http://schemas.microsoft.com/office/drawing/2014/main" id="{B5395EB2-575F-47BB-B6A9-C8F718ABC73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16420" y="34157798"/>
            <a:ext cx="9485664" cy="863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people posing for a picture&#10;&#10;Description automatically generated">
            <a:extLst>
              <a:ext uri="{FF2B5EF4-FFF2-40B4-BE49-F238E27FC236}">
                <a16:creationId xmlns:a16="http://schemas.microsoft.com/office/drawing/2014/main" id="{5B069F2B-4848-43D3-BE14-B2D3F3F5E515}"/>
              </a:ext>
            </a:extLst>
          </p:cNvPr>
          <p:cNvPicPr>
            <a:picLocks noChangeAspect="1"/>
          </p:cNvPicPr>
          <p:nvPr/>
        </p:nvPicPr>
        <p:blipFill>
          <a:blip r:embed="rId20"/>
          <a:stretch>
            <a:fillRect/>
          </a:stretch>
        </p:blipFill>
        <p:spPr>
          <a:xfrm>
            <a:off x="11177339" y="39184695"/>
            <a:ext cx="5892262" cy="3567757"/>
          </a:xfrm>
          <a:prstGeom prst="rect">
            <a:avLst/>
          </a:prstGeom>
        </p:spPr>
      </p:pic>
      <p:pic>
        <p:nvPicPr>
          <p:cNvPr id="15" name="Picture 14" descr="A group of people standing in front of a tree posing for the camera&#10;&#10;Description automatically generated">
            <a:extLst>
              <a:ext uri="{FF2B5EF4-FFF2-40B4-BE49-F238E27FC236}">
                <a16:creationId xmlns:a16="http://schemas.microsoft.com/office/drawing/2014/main" id="{61A9EC03-249C-4DA4-B242-41D29B51B297}"/>
              </a:ext>
            </a:extLst>
          </p:cNvPr>
          <p:cNvPicPr>
            <a:picLocks noChangeAspect="1"/>
          </p:cNvPicPr>
          <p:nvPr/>
        </p:nvPicPr>
        <p:blipFill>
          <a:blip r:embed="rId21"/>
          <a:stretch>
            <a:fillRect/>
          </a:stretch>
        </p:blipFill>
        <p:spPr>
          <a:xfrm>
            <a:off x="17711749" y="38920410"/>
            <a:ext cx="3004547" cy="4006062"/>
          </a:xfrm>
          <a:prstGeom prst="rect">
            <a:avLst/>
          </a:prstGeom>
        </p:spPr>
      </p:pic>
      <p:pic>
        <p:nvPicPr>
          <p:cNvPr id="19" name="Picture 18" descr="A group of people standing in front of a cake&#10;&#10;Description automatically generated">
            <a:extLst>
              <a:ext uri="{FF2B5EF4-FFF2-40B4-BE49-F238E27FC236}">
                <a16:creationId xmlns:a16="http://schemas.microsoft.com/office/drawing/2014/main" id="{7D354EDC-4D54-4DCD-8D53-F5F15373EA9D}"/>
              </a:ext>
            </a:extLst>
          </p:cNvPr>
          <p:cNvPicPr>
            <a:picLocks noChangeAspect="1"/>
          </p:cNvPicPr>
          <p:nvPr/>
        </p:nvPicPr>
        <p:blipFill>
          <a:blip r:embed="rId22"/>
          <a:stretch>
            <a:fillRect/>
          </a:stretch>
        </p:blipFill>
        <p:spPr>
          <a:xfrm>
            <a:off x="21402168" y="26539624"/>
            <a:ext cx="9592542" cy="4663041"/>
          </a:xfrm>
          <a:prstGeom prst="rect">
            <a:avLst/>
          </a:prstGeom>
        </p:spPr>
      </p:pic>
      <p:pic>
        <p:nvPicPr>
          <p:cNvPr id="22" name="Picture 21">
            <a:extLst>
              <a:ext uri="{FF2B5EF4-FFF2-40B4-BE49-F238E27FC236}">
                <a16:creationId xmlns:a16="http://schemas.microsoft.com/office/drawing/2014/main" id="{33994667-4C09-48AA-86A1-1ABB266A30D1}"/>
              </a:ext>
            </a:extLst>
          </p:cNvPr>
          <p:cNvPicPr>
            <a:picLocks noChangeAspect="1"/>
          </p:cNvPicPr>
          <p:nvPr/>
        </p:nvPicPr>
        <p:blipFill>
          <a:blip r:embed="rId23"/>
          <a:stretch>
            <a:fillRect/>
          </a:stretch>
        </p:blipFill>
        <p:spPr>
          <a:xfrm>
            <a:off x="12243114" y="12051022"/>
            <a:ext cx="7367921" cy="4883717"/>
          </a:xfrm>
          <a:prstGeom prst="rect">
            <a:avLst/>
          </a:prstGeom>
        </p:spPr>
      </p:pic>
      <p:pic>
        <p:nvPicPr>
          <p:cNvPr id="42" name="Shape 96">
            <a:extLst>
              <a:ext uri="{FF2B5EF4-FFF2-40B4-BE49-F238E27FC236}">
                <a16:creationId xmlns:a16="http://schemas.microsoft.com/office/drawing/2014/main" id="{754099F1-B93A-1947-BD39-CABE11930439}"/>
              </a:ext>
            </a:extLst>
          </p:cNvPr>
          <p:cNvPicPr preferRelativeResize="0"/>
          <p:nvPr/>
        </p:nvPicPr>
        <p:blipFill>
          <a:blip r:embed="rId24"/>
          <a:srcRect/>
          <a:stretch/>
        </p:blipFill>
        <p:spPr>
          <a:xfrm>
            <a:off x="27965807" y="15546614"/>
            <a:ext cx="3038400" cy="405120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2" name="TextBox 1">
            <a:extLst>
              <a:ext uri="{FF2B5EF4-FFF2-40B4-BE49-F238E27FC236}">
                <a16:creationId xmlns:a16="http://schemas.microsoft.com/office/drawing/2014/main" id="{E79822C1-7D00-0D48-8491-D4E14C26774F}"/>
              </a:ext>
            </a:extLst>
          </p:cNvPr>
          <p:cNvSpPr txBox="1"/>
          <p:nvPr/>
        </p:nvSpPr>
        <p:spPr>
          <a:xfrm>
            <a:off x="21258200" y="11032605"/>
            <a:ext cx="6257588" cy="3416320"/>
          </a:xfrm>
          <a:prstGeom prst="rect">
            <a:avLst/>
          </a:prstGeom>
          <a:noFill/>
        </p:spPr>
        <p:txBody>
          <a:bodyPr wrap="square" rtlCol="0">
            <a:spAutoFit/>
          </a:bodyPr>
          <a:lstStyle/>
          <a:p>
            <a:pPr lvl="0">
              <a:buClr>
                <a:schemeClr val="dk1"/>
              </a:buClr>
              <a:buSzPts val="3600"/>
            </a:pPr>
            <a:r>
              <a:rPr lang="en-US" sz="3600" dirty="0">
                <a:solidFill>
                  <a:schemeClr val="dk1"/>
                </a:solidFill>
                <a:latin typeface="Calibri"/>
                <a:ea typeface="Calibri"/>
                <a:cs typeface="Calibri"/>
                <a:sym typeface="Calibri"/>
              </a:rPr>
              <a:t>Every Wednesday in Fall and Spring, CNI fellows advertised current projects and aided the Sustainability Office’s Aggie Green Pledge campaign. </a:t>
            </a:r>
          </a:p>
          <a:p>
            <a:pPr lvl="0">
              <a:buClr>
                <a:schemeClr val="dk1"/>
              </a:buClr>
              <a:buSzPts val="3600"/>
            </a:pPr>
            <a:endParaRPr lang="en-US" sz="3600" dirty="0"/>
          </a:p>
        </p:txBody>
      </p:sp>
      <p:sp>
        <p:nvSpPr>
          <p:cNvPr id="4" name="TextBox 3">
            <a:extLst>
              <a:ext uri="{FF2B5EF4-FFF2-40B4-BE49-F238E27FC236}">
                <a16:creationId xmlns:a16="http://schemas.microsoft.com/office/drawing/2014/main" id="{A95EF2AB-0F2C-5D49-BB79-52618BA466C9}"/>
              </a:ext>
            </a:extLst>
          </p:cNvPr>
          <p:cNvSpPr txBox="1"/>
          <p:nvPr/>
        </p:nvSpPr>
        <p:spPr>
          <a:xfrm>
            <a:off x="21258200" y="10369589"/>
            <a:ext cx="6410534" cy="646331"/>
          </a:xfrm>
          <a:prstGeom prst="rect">
            <a:avLst/>
          </a:prstGeom>
          <a:noFill/>
        </p:spPr>
        <p:txBody>
          <a:bodyPr wrap="square" rtlCol="0">
            <a:spAutoFit/>
          </a:bodyPr>
          <a:lstStyle/>
          <a:p>
            <a:r>
              <a:rPr lang="en-US" sz="3600" b="1" dirty="0">
                <a:solidFill>
                  <a:schemeClr val="dk1"/>
                </a:solidFill>
                <a:latin typeface="Calibri"/>
                <a:ea typeface="Calibri"/>
                <a:cs typeface="Calibri"/>
                <a:sym typeface="Calibri"/>
              </a:rPr>
              <a:t>Farmer’s Market Tabling</a:t>
            </a:r>
            <a:endParaRPr lang="en-US" dirty="0"/>
          </a:p>
        </p:txBody>
      </p:sp>
      <p:sp>
        <p:nvSpPr>
          <p:cNvPr id="47" name="TextBox 46">
            <a:extLst>
              <a:ext uri="{FF2B5EF4-FFF2-40B4-BE49-F238E27FC236}">
                <a16:creationId xmlns:a16="http://schemas.microsoft.com/office/drawing/2014/main" id="{F57866F4-9FEF-E048-B40B-378B56D7CCFF}"/>
              </a:ext>
            </a:extLst>
          </p:cNvPr>
          <p:cNvSpPr txBox="1"/>
          <p:nvPr/>
        </p:nvSpPr>
        <p:spPr>
          <a:xfrm>
            <a:off x="21319933" y="15235360"/>
            <a:ext cx="5388337" cy="646331"/>
          </a:xfrm>
          <a:prstGeom prst="rect">
            <a:avLst/>
          </a:prstGeom>
          <a:noFill/>
        </p:spPr>
        <p:txBody>
          <a:bodyPr wrap="square" rtlCol="0">
            <a:spAutoFit/>
          </a:bodyPr>
          <a:lstStyle/>
          <a:p>
            <a:r>
              <a:rPr lang="en-US" sz="3600" b="1" dirty="0">
                <a:solidFill>
                  <a:schemeClr val="dk1"/>
                </a:solidFill>
                <a:latin typeface="Calibri"/>
                <a:ea typeface="Calibri"/>
                <a:cs typeface="Calibri"/>
                <a:sym typeface="Calibri"/>
              </a:rPr>
              <a:t>Dining Commons Tabling</a:t>
            </a:r>
            <a:endParaRPr lang="en-US" dirty="0"/>
          </a:p>
        </p:txBody>
      </p:sp>
      <p:sp>
        <p:nvSpPr>
          <p:cNvPr id="48" name="TextBox 47">
            <a:extLst>
              <a:ext uri="{FF2B5EF4-FFF2-40B4-BE49-F238E27FC236}">
                <a16:creationId xmlns:a16="http://schemas.microsoft.com/office/drawing/2014/main" id="{992173C1-7828-E243-A3A9-8790CBB5F9D0}"/>
              </a:ext>
            </a:extLst>
          </p:cNvPr>
          <p:cNvSpPr txBox="1"/>
          <p:nvPr/>
        </p:nvSpPr>
        <p:spPr>
          <a:xfrm>
            <a:off x="21319932" y="16009690"/>
            <a:ext cx="6195856" cy="4524315"/>
          </a:xfrm>
          <a:prstGeom prst="rect">
            <a:avLst/>
          </a:prstGeom>
          <a:noFill/>
        </p:spPr>
        <p:txBody>
          <a:bodyPr wrap="square" rtlCol="0">
            <a:spAutoFit/>
          </a:bodyPr>
          <a:lstStyle/>
          <a:p>
            <a:r>
              <a:rPr lang="en-US" sz="3600" dirty="0">
                <a:solidFill>
                  <a:schemeClr val="dk1"/>
                </a:solidFill>
                <a:latin typeface="Calibri"/>
                <a:ea typeface="Calibri"/>
                <a:cs typeface="Calibri"/>
                <a:sym typeface="Calibri"/>
              </a:rPr>
              <a:t>During Fall and Spring, CNI Fellow Sheila visited all 3 dining commons and informed UCD students about the Carbon Neutrality Initiative and engaged students with a Spin the Wheel game she created with questions regarding CNI.</a:t>
            </a:r>
            <a:endParaRPr lang="en-US" sz="3600" dirty="0">
              <a:ea typeface="Calibri"/>
            </a:endParaRPr>
          </a:p>
        </p:txBody>
      </p:sp>
      <p:sp>
        <p:nvSpPr>
          <p:cNvPr id="5" name="TextBox 4">
            <a:extLst>
              <a:ext uri="{FF2B5EF4-FFF2-40B4-BE49-F238E27FC236}">
                <a16:creationId xmlns:a16="http://schemas.microsoft.com/office/drawing/2014/main" id="{0DFD0E48-A179-E147-832C-639E88B8866B}"/>
              </a:ext>
            </a:extLst>
          </p:cNvPr>
          <p:cNvSpPr txBox="1"/>
          <p:nvPr/>
        </p:nvSpPr>
        <p:spPr>
          <a:xfrm>
            <a:off x="10160861" y="5352628"/>
            <a:ext cx="12596678" cy="646331"/>
          </a:xfrm>
          <a:prstGeom prst="rect">
            <a:avLst/>
          </a:prstGeom>
          <a:noFill/>
        </p:spPr>
        <p:txBody>
          <a:bodyPr wrap="square" rtlCol="0">
            <a:spAutoFit/>
          </a:bodyPr>
          <a:lstStyle/>
          <a:p>
            <a:pPr algn="ctr"/>
            <a:r>
              <a:rPr lang="en-US" sz="3600" dirty="0">
                <a:solidFill>
                  <a:schemeClr val="dk1"/>
                </a:solidFill>
                <a:latin typeface="Calibri"/>
                <a:ea typeface="Calibri"/>
                <a:cs typeface="Calibri"/>
                <a:sym typeface="Calibri"/>
              </a:rPr>
              <a:t>Tyler </a:t>
            </a:r>
            <a:r>
              <a:rPr lang="en-US" sz="3600" dirty="0" err="1">
                <a:solidFill>
                  <a:schemeClr val="dk1"/>
                </a:solidFill>
                <a:latin typeface="Calibri"/>
                <a:ea typeface="Calibri"/>
                <a:cs typeface="Calibri"/>
                <a:sym typeface="Calibri"/>
              </a:rPr>
              <a:t>Barzee</a:t>
            </a:r>
            <a:r>
              <a:rPr lang="en-US" sz="3600" dirty="0">
                <a:solidFill>
                  <a:schemeClr val="dk1"/>
                </a:solidFill>
                <a:latin typeface="Calibri"/>
                <a:ea typeface="Calibri"/>
                <a:cs typeface="Calibri"/>
                <a:sym typeface="Calibri"/>
              </a:rPr>
              <a:t> | Eileen </a:t>
            </a:r>
            <a:r>
              <a:rPr lang="en-US" sz="3600" dirty="0" err="1">
                <a:solidFill>
                  <a:schemeClr val="dk1"/>
                </a:solidFill>
                <a:latin typeface="Calibri"/>
                <a:ea typeface="Calibri"/>
                <a:cs typeface="Calibri"/>
                <a:sym typeface="Calibri"/>
              </a:rPr>
              <a:t>Hollett</a:t>
            </a:r>
            <a:r>
              <a:rPr lang="en-US" sz="3600" dirty="0">
                <a:solidFill>
                  <a:schemeClr val="dk1"/>
                </a:solidFill>
                <a:latin typeface="Calibri"/>
                <a:ea typeface="Calibri"/>
                <a:cs typeface="Calibri"/>
                <a:sym typeface="Calibri"/>
              </a:rPr>
              <a:t> | Nick Linda | Sheila Perez</a:t>
            </a:r>
            <a:endParaRPr lang="en-US" sz="3600" dirty="0"/>
          </a:p>
        </p:txBody>
      </p:sp>
    </p:spTree>
  </p:cSld>
  <p:clrMapOvr>
    <a:masterClrMapping/>
  </p:clrMapOvr>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515</Words>
  <Application>Microsoft Macintosh PowerPoint</Application>
  <PresentationFormat>Custom</PresentationFormat>
  <Paragraphs>147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Helvetica Neue</vt:lpstr>
      <vt:lpstr>Times New Roman</vt:lpstr>
      <vt:lpstr>Default Design</vt:lpstr>
      <vt:lpstr>UC Davis Carbon Neutrality Initiative  Student Engagement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 Davis Carbon Neutrality Initiative  Student Engagement  Tyler Barzee /Maria Angelica Wong Chang </dc:title>
  <cp:lastModifiedBy>Sheila Michelle Perez</cp:lastModifiedBy>
  <cp:revision>25</cp:revision>
  <dcterms:modified xsi:type="dcterms:W3CDTF">2019-06-14T20:48:15Z</dcterms:modified>
</cp:coreProperties>
</file>